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DAE821F-1E2C-46E0-9F74-D4D42939E000}">
  <a:tblStyle styleId="{2DAE821F-1E2C-46E0-9F74-D4D42939E000}" styleName="Table_0"/>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0" y="2914648"/>
            <a:ext cx="9144000" cy="22289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11" name="Shape 11"/>
          <p:cNvCxnSpPr/>
          <p:nvPr/>
        </p:nvCxnSpPr>
        <p:spPr>
          <a:xfrm>
            <a:off x="0" y="2914649"/>
            <a:ext cx="9144000" cy="0"/>
          </a:xfrm>
          <a:prstGeom prst="straightConnector1">
            <a:avLst/>
          </a:prstGeom>
          <a:noFill/>
          <a:ln cap="flat" cmpd="sng" w="28575">
            <a:solidFill>
              <a:schemeClr val="dk1"/>
            </a:solidFill>
            <a:prstDash val="solid"/>
            <a:round/>
            <a:headEnd len="med" w="med" type="none"/>
            <a:tailEnd len="med" w="med" type="none"/>
          </a:ln>
        </p:spPr>
      </p:cxnSp>
      <p:sp>
        <p:nvSpPr>
          <p:cNvPr id="12" name="Shape 12"/>
          <p:cNvSpPr txBox="1"/>
          <p:nvPr>
            <p:ph type="ctrTitle"/>
          </p:nvPr>
        </p:nvSpPr>
        <p:spPr>
          <a:xfrm>
            <a:off x="685800" y="1618313"/>
            <a:ext cx="7772400" cy="1238099"/>
          </a:xfrm>
          <a:prstGeom prst="rect">
            <a:avLst/>
          </a:prstGeom>
        </p:spPr>
        <p:txBody>
          <a:bodyPr anchorCtr="0" anchor="b" bIns="91425" lIns="91425" rIns="91425" tIns="91425"/>
          <a:lstStyle>
            <a:lvl1pPr lvl="0">
              <a:spcBef>
                <a:spcPts val="0"/>
              </a:spcBef>
              <a:buClr>
                <a:schemeClr val="dk2"/>
              </a:buClr>
              <a:buSzPct val="100000"/>
              <a:defRPr sz="4800">
                <a:solidFill>
                  <a:schemeClr val="dk2"/>
                </a:solidFill>
              </a:defRPr>
            </a:lvl1pPr>
            <a:lvl2pPr lvl="1">
              <a:spcBef>
                <a:spcPts val="0"/>
              </a:spcBef>
              <a:buClr>
                <a:schemeClr val="dk2"/>
              </a:buClr>
              <a:buSzPct val="100000"/>
              <a:defRPr sz="4800">
                <a:solidFill>
                  <a:schemeClr val="dk2"/>
                </a:solidFill>
              </a:defRPr>
            </a:lvl2pPr>
            <a:lvl3pPr lvl="2">
              <a:spcBef>
                <a:spcPts val="0"/>
              </a:spcBef>
              <a:buClr>
                <a:schemeClr val="dk2"/>
              </a:buClr>
              <a:buSzPct val="100000"/>
              <a:defRPr sz="4800">
                <a:solidFill>
                  <a:schemeClr val="dk2"/>
                </a:solidFill>
              </a:defRPr>
            </a:lvl3pPr>
            <a:lvl4pPr lvl="3">
              <a:spcBef>
                <a:spcPts val="0"/>
              </a:spcBef>
              <a:buClr>
                <a:schemeClr val="dk2"/>
              </a:buClr>
              <a:buSzPct val="100000"/>
              <a:defRPr sz="4800">
                <a:solidFill>
                  <a:schemeClr val="dk2"/>
                </a:solidFill>
              </a:defRPr>
            </a:lvl4pPr>
            <a:lvl5pPr lvl="4">
              <a:spcBef>
                <a:spcPts val="0"/>
              </a:spcBef>
              <a:buClr>
                <a:schemeClr val="dk2"/>
              </a:buClr>
              <a:buSzPct val="100000"/>
              <a:defRPr sz="4800">
                <a:solidFill>
                  <a:schemeClr val="dk2"/>
                </a:solidFill>
              </a:defRPr>
            </a:lvl5pPr>
            <a:lvl6pPr lvl="5">
              <a:spcBef>
                <a:spcPts val="0"/>
              </a:spcBef>
              <a:buClr>
                <a:schemeClr val="dk2"/>
              </a:buClr>
              <a:buSzPct val="100000"/>
              <a:defRPr sz="4800">
                <a:solidFill>
                  <a:schemeClr val="dk2"/>
                </a:solidFill>
              </a:defRPr>
            </a:lvl6pPr>
            <a:lvl7pPr lvl="6">
              <a:spcBef>
                <a:spcPts val="0"/>
              </a:spcBef>
              <a:buClr>
                <a:schemeClr val="dk2"/>
              </a:buClr>
              <a:buSzPct val="100000"/>
              <a:defRPr sz="4800">
                <a:solidFill>
                  <a:schemeClr val="dk2"/>
                </a:solidFill>
              </a:defRPr>
            </a:lvl7pPr>
            <a:lvl8pPr lvl="7">
              <a:spcBef>
                <a:spcPts val="0"/>
              </a:spcBef>
              <a:buClr>
                <a:schemeClr val="dk2"/>
              </a:buClr>
              <a:buSzPct val="100000"/>
              <a:defRPr sz="4800">
                <a:solidFill>
                  <a:schemeClr val="dk2"/>
                </a:solidFill>
              </a:defRPr>
            </a:lvl8pPr>
            <a:lvl9pPr lvl="8">
              <a:spcBef>
                <a:spcPts val="0"/>
              </a:spcBef>
              <a:buClr>
                <a:schemeClr val="dk2"/>
              </a:buClr>
              <a:buSzPct val="100000"/>
              <a:defRPr sz="4800">
                <a:solidFill>
                  <a:schemeClr val="dk2"/>
                </a:solidFill>
              </a:defRPr>
            </a:lvl9pPr>
          </a:lstStyle>
          <a:p/>
        </p:txBody>
      </p:sp>
      <p:sp>
        <p:nvSpPr>
          <p:cNvPr id="13" name="Shape 13"/>
          <p:cNvSpPr txBox="1"/>
          <p:nvPr>
            <p:ph idx="1" type="subTitle"/>
          </p:nvPr>
        </p:nvSpPr>
        <p:spPr>
          <a:xfrm>
            <a:off x="685800" y="2964777"/>
            <a:ext cx="7772400" cy="944700"/>
          </a:xfrm>
          <a:prstGeom prst="rect">
            <a:avLst/>
          </a:prstGeom>
        </p:spPr>
        <p:txBody>
          <a:bodyPr anchorCtr="0" anchor="t" bIns="91425" lIns="91425" rIns="91425" tIns="91425"/>
          <a:lstStyle>
            <a:lvl1pPr lvl="0">
              <a:spcBef>
                <a:spcPts val="0"/>
              </a:spcBef>
              <a:buClr>
                <a:schemeClr val="lt2"/>
              </a:buClr>
              <a:buSzPct val="100000"/>
              <a:buNone/>
              <a:defRPr sz="3600">
                <a:solidFill>
                  <a:schemeClr val="lt2"/>
                </a:solidFill>
              </a:defRPr>
            </a:lvl1pPr>
            <a:lvl2pPr lvl="1">
              <a:spcBef>
                <a:spcPts val="0"/>
              </a:spcBef>
              <a:buClr>
                <a:schemeClr val="lt2"/>
              </a:buClr>
              <a:buSzPct val="100000"/>
              <a:buNone/>
              <a:defRPr sz="3600">
                <a:solidFill>
                  <a:schemeClr val="lt2"/>
                </a:solidFill>
              </a:defRPr>
            </a:lvl2pPr>
            <a:lvl3pPr lvl="2">
              <a:spcBef>
                <a:spcPts val="0"/>
              </a:spcBef>
              <a:buClr>
                <a:schemeClr val="lt2"/>
              </a:buClr>
              <a:buSzPct val="100000"/>
              <a:buNone/>
              <a:defRPr sz="3600">
                <a:solidFill>
                  <a:schemeClr val="lt2"/>
                </a:solidFill>
              </a:defRPr>
            </a:lvl3pPr>
            <a:lvl4pPr lvl="3">
              <a:spcBef>
                <a:spcPts val="0"/>
              </a:spcBef>
              <a:buClr>
                <a:schemeClr val="lt2"/>
              </a:buClr>
              <a:buSzPct val="100000"/>
              <a:buNone/>
              <a:defRPr sz="3600">
                <a:solidFill>
                  <a:schemeClr val="lt2"/>
                </a:solidFill>
              </a:defRPr>
            </a:lvl4pPr>
            <a:lvl5pPr lvl="4">
              <a:spcBef>
                <a:spcPts val="0"/>
              </a:spcBef>
              <a:buClr>
                <a:schemeClr val="lt2"/>
              </a:buClr>
              <a:buSzPct val="100000"/>
              <a:buNone/>
              <a:defRPr sz="3600">
                <a:solidFill>
                  <a:schemeClr val="lt2"/>
                </a:solidFill>
              </a:defRPr>
            </a:lvl5pPr>
            <a:lvl6pPr lvl="5">
              <a:spcBef>
                <a:spcPts val="0"/>
              </a:spcBef>
              <a:buClr>
                <a:schemeClr val="lt2"/>
              </a:buClr>
              <a:buSzPct val="100000"/>
              <a:buNone/>
              <a:defRPr sz="3600">
                <a:solidFill>
                  <a:schemeClr val="lt2"/>
                </a:solidFill>
              </a:defRPr>
            </a:lvl6pPr>
            <a:lvl7pPr lvl="6">
              <a:spcBef>
                <a:spcPts val="0"/>
              </a:spcBef>
              <a:buClr>
                <a:schemeClr val="lt2"/>
              </a:buClr>
              <a:buSzPct val="100000"/>
              <a:buNone/>
              <a:defRPr sz="3600">
                <a:solidFill>
                  <a:schemeClr val="lt2"/>
                </a:solidFill>
              </a:defRPr>
            </a:lvl7pPr>
            <a:lvl8pPr lvl="7">
              <a:spcBef>
                <a:spcPts val="0"/>
              </a:spcBef>
              <a:buClr>
                <a:schemeClr val="lt2"/>
              </a:buClr>
              <a:buSzPct val="100000"/>
              <a:buNone/>
              <a:defRPr sz="3600">
                <a:solidFill>
                  <a:schemeClr val="lt2"/>
                </a:solidFill>
              </a:defRPr>
            </a:lvl8pPr>
            <a:lvl9pPr lvl="8">
              <a:spcBef>
                <a:spcPts val="0"/>
              </a:spcBef>
              <a:buClr>
                <a:schemeClr val="lt2"/>
              </a:buClr>
              <a:buSzPct val="100000"/>
              <a:buNone/>
              <a:defRPr sz="3600">
                <a:solidFill>
                  <a:schemeClr val="lt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a:off x="0" y="0"/>
            <a:ext cx="9144000" cy="11277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17" name="Shape 17"/>
          <p:cNvCxnSpPr/>
          <p:nvPr/>
        </p:nvCxnSpPr>
        <p:spPr>
          <a:xfrm>
            <a:off x="0" y="1127679"/>
            <a:ext cx="9144000" cy="0"/>
          </a:xfrm>
          <a:prstGeom prst="straightConnector1">
            <a:avLst/>
          </a:prstGeom>
          <a:noFill/>
          <a:ln cap="flat" cmpd="sng" w="28575">
            <a:solidFill>
              <a:schemeClr val="dk1"/>
            </a:solidFill>
            <a:prstDash val="solid"/>
            <a:round/>
            <a:headEnd len="med" w="med" type="none"/>
            <a:tailEnd len="med" w="med" type="none"/>
          </a:ln>
        </p:spPr>
      </p:cxnSp>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p:nvPr/>
        </p:nvSpPr>
        <p:spPr>
          <a:xfrm>
            <a:off x="0" y="0"/>
            <a:ext cx="9144000" cy="11277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23" name="Shape 23"/>
          <p:cNvCxnSpPr/>
          <p:nvPr/>
        </p:nvCxnSpPr>
        <p:spPr>
          <a:xfrm>
            <a:off x="0" y="1127679"/>
            <a:ext cx="91440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p:nvPr/>
        </p:nvSpPr>
        <p:spPr>
          <a:xfrm>
            <a:off x="0" y="0"/>
            <a:ext cx="9144000" cy="11277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30" name="Shape 30"/>
          <p:cNvCxnSpPr/>
          <p:nvPr/>
        </p:nvCxnSpPr>
        <p:spPr>
          <a:xfrm>
            <a:off x="0" y="1127679"/>
            <a:ext cx="9144000" cy="0"/>
          </a:xfrm>
          <a:prstGeom prst="straightConnector1">
            <a:avLst/>
          </a:prstGeom>
          <a:noFill/>
          <a:ln cap="flat" cmpd="sng" w="28575">
            <a:solidFill>
              <a:schemeClr val="dk1"/>
            </a:solidFill>
            <a:prstDash val="solid"/>
            <a:round/>
            <a:headEnd len="med" w="med" type="none"/>
            <a:tailEnd len="med" w="med" type="none"/>
          </a:ln>
        </p:spPr>
      </p:cxnSp>
      <p:sp>
        <p:nvSpPr>
          <p:cNvPr id="31" name="Shape 31"/>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x="0" y="0"/>
          <a:ext cx="0" cy="0"/>
          <a:chOff x="0" y="0"/>
          <a:chExt cx="0" cy="0"/>
        </a:xfrm>
      </p:grpSpPr>
      <p:sp>
        <p:nvSpPr>
          <p:cNvPr id="34" name="Shape 34"/>
          <p:cNvSpPr/>
          <p:nvPr/>
        </p:nvSpPr>
        <p:spPr>
          <a:xfrm>
            <a:off x="0" y="4225081"/>
            <a:ext cx="9144000" cy="9183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cxnSp>
        <p:nvCxnSpPr>
          <p:cNvPr id="35" name="Shape 35"/>
          <p:cNvCxnSpPr/>
          <p:nvPr/>
        </p:nvCxnSpPr>
        <p:spPr>
          <a:xfrm>
            <a:off x="0" y="4225081"/>
            <a:ext cx="9144000" cy="0"/>
          </a:xfrm>
          <a:prstGeom prst="straightConnector1">
            <a:avLst/>
          </a:prstGeom>
          <a:noFill/>
          <a:ln cap="flat" cmpd="sng" w="28575">
            <a:solidFill>
              <a:schemeClr val="dk1"/>
            </a:solidFill>
            <a:prstDash val="solid"/>
            <a:round/>
            <a:headEnd len="med" w="med" type="none"/>
            <a:tailEnd len="med" w="med" type="none"/>
          </a:ln>
        </p:spPr>
      </p:cxnSp>
      <p:sp>
        <p:nvSpPr>
          <p:cNvPr id="36" name="Shape 36"/>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Clr>
                <a:schemeClr val="lt1"/>
              </a:buClr>
              <a:buSzPct val="100000"/>
              <a:buNone/>
              <a:defRPr sz="1800">
                <a:solidFill>
                  <a:schemeClr val="lt1"/>
                </a:solidFill>
              </a:defRPr>
            </a:lvl1pPr>
          </a:lstStyle>
          <a:p/>
        </p:txBody>
      </p:sp>
      <p:sp>
        <p:nvSpPr>
          <p:cNvPr id="37" name="Shape 3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8" name="Shape 38"/>
        <p:cNvGrpSpPr/>
        <p:nvPr/>
      </p:nvGrpSpPr>
      <p:grpSpPr>
        <a:xfrm>
          <a:off x="0" y="0"/>
          <a:ext cx="0" cy="0"/>
          <a:chOff x="0" y="0"/>
          <a:chExt cx="0" cy="0"/>
        </a:xfrm>
      </p:grpSpPr>
      <p:sp>
        <p:nvSpPr>
          <p:cNvPr id="39" name="Shape 3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1pPr>
            <a:lvl2pPr lvl="1">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2pPr>
            <a:lvl3pPr lvl="2">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3pPr>
            <a:lvl4pPr lvl="3">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4pPr>
            <a:lvl5pPr lvl="4">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5pPr>
            <a:lvl6pPr lvl="5">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6pPr>
            <a:lvl7pPr lvl="6">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7pPr>
            <a:lvl8pPr lvl="7">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8pPr>
            <a:lvl9pPr lvl="8">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lvl="1">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lvl="3">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lvl="4">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lvl="5">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lvl="6">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lvl="7">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lvl="8">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2"/>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5.png"/><Relationship Id="rId4" Type="http://schemas.openxmlformats.org/officeDocument/2006/relationships/image" Target="../media/image04.png"/><Relationship Id="rId5"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9.png"/><Relationship Id="rId4" Type="http://schemas.openxmlformats.org/officeDocument/2006/relationships/image" Target="../media/image10.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 Id="rId4"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youtube.com/v/gS4dD5EJQ9g" TargetMode="External"/><Relationship Id="rId4"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type="ctrTitle"/>
          </p:nvPr>
        </p:nvSpPr>
        <p:spPr>
          <a:xfrm>
            <a:off x="685800" y="1618313"/>
            <a:ext cx="7772400" cy="1238099"/>
          </a:xfrm>
          <a:prstGeom prst="rect">
            <a:avLst/>
          </a:prstGeom>
        </p:spPr>
        <p:txBody>
          <a:bodyPr anchorCtr="0" anchor="b" bIns="91425" lIns="91425" rIns="91425" tIns="91425">
            <a:noAutofit/>
          </a:bodyPr>
          <a:lstStyle/>
          <a:p>
            <a:pPr lvl="0">
              <a:spcBef>
                <a:spcPts val="0"/>
              </a:spcBef>
              <a:buNone/>
            </a:pPr>
            <a:r>
              <a:rPr lang="en"/>
              <a:t>El Siglo	de Oro</a:t>
            </a:r>
          </a:p>
        </p:txBody>
      </p:sp>
      <p:sp>
        <p:nvSpPr>
          <p:cNvPr id="45" name="Shape 45"/>
          <p:cNvSpPr txBox="1"/>
          <p:nvPr>
            <p:ph idx="1" type="subTitle"/>
          </p:nvPr>
        </p:nvSpPr>
        <p:spPr>
          <a:xfrm>
            <a:off x="685800" y="2964777"/>
            <a:ext cx="7772400" cy="944700"/>
          </a:xfrm>
          <a:prstGeom prst="rect">
            <a:avLst/>
          </a:prstGeom>
        </p:spPr>
        <p:txBody>
          <a:bodyPr anchorCtr="0" anchor="t" bIns="91425" lIns="91425" rIns="91425" tIns="91425">
            <a:noAutofit/>
          </a:bodyPr>
          <a:lstStyle/>
          <a:p>
            <a:pPr lvl="0">
              <a:spcBef>
                <a:spcPts val="0"/>
              </a:spcBef>
              <a:buNone/>
            </a:pPr>
            <a:r>
              <a:rPr lang="en"/>
              <a:t>los siglos XIV-XVI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Arte del renacimiento</a:t>
            </a:r>
          </a:p>
        </p:txBody>
      </p:sp>
      <p:sp>
        <p:nvSpPr>
          <p:cNvPr id="108" name="Shape 10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Abunda la temática religiosa.</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Se intenta captar la realidad tal y como aparece al ojo del espectador.</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Se organiza el cuadro siguiendo las reglas de la perspectiva.</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Los artistas españoles están influenciados por los flamencos e italianos pero no consiguen crear una escuela original. </a:t>
            </a:r>
          </a:p>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176100" y="3051162"/>
            <a:ext cx="2571750" cy="1781175"/>
          </a:xfrm>
          <a:prstGeom prst="rect">
            <a:avLst/>
          </a:prstGeom>
          <a:noFill/>
          <a:ln>
            <a:noFill/>
          </a:ln>
        </p:spPr>
      </p:pic>
      <p:pic>
        <p:nvPicPr>
          <p:cNvPr id="110" name="Shape 110"/>
          <p:cNvPicPr preferRelativeResize="0"/>
          <p:nvPr/>
        </p:nvPicPr>
        <p:blipFill rotWithShape="1">
          <a:blip r:embed="rId4">
            <a:alphaModFix/>
          </a:blip>
          <a:srcRect b="0" l="0" r="3920" t="9682"/>
          <a:stretch/>
        </p:blipFill>
        <p:spPr>
          <a:xfrm>
            <a:off x="3001600" y="2925150"/>
            <a:ext cx="2632799" cy="1853849"/>
          </a:xfrm>
          <a:prstGeom prst="rect">
            <a:avLst/>
          </a:prstGeom>
          <a:noFill/>
          <a:ln>
            <a:noFill/>
          </a:ln>
        </p:spPr>
      </p:pic>
      <p:pic>
        <p:nvPicPr>
          <p:cNvPr id="111" name="Shape 111"/>
          <p:cNvPicPr preferRelativeResize="0"/>
          <p:nvPr/>
        </p:nvPicPr>
        <p:blipFill>
          <a:blip r:embed="rId5">
            <a:alphaModFix/>
          </a:blip>
          <a:stretch>
            <a:fillRect/>
          </a:stretch>
        </p:blipFill>
        <p:spPr>
          <a:xfrm>
            <a:off x="6067412" y="3035912"/>
            <a:ext cx="2619375" cy="1743075"/>
          </a:xfrm>
          <a:prstGeom prst="rect">
            <a:avLst/>
          </a:prstGeom>
          <a:noFill/>
          <a:ln>
            <a:noFill/>
          </a:ln>
        </p:spPr>
      </p:pic>
      <p:sp>
        <p:nvSpPr>
          <p:cNvPr id="112" name="Shape 112"/>
          <p:cNvSpPr txBox="1"/>
          <p:nvPr/>
        </p:nvSpPr>
        <p:spPr>
          <a:xfrm>
            <a:off x="6568050" y="4528150"/>
            <a:ext cx="1794300" cy="456599"/>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highlight>
                  <a:srgbClr val="000000"/>
                </a:highlight>
              </a:rPr>
              <a:t>palacio de Carlos V</a:t>
            </a:r>
          </a:p>
        </p:txBody>
      </p:sp>
      <p:sp>
        <p:nvSpPr>
          <p:cNvPr id="113" name="Shape 113"/>
          <p:cNvSpPr txBox="1"/>
          <p:nvPr/>
        </p:nvSpPr>
        <p:spPr>
          <a:xfrm>
            <a:off x="3420850" y="4528150"/>
            <a:ext cx="1794300" cy="4565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3F3F3"/>
                </a:solidFill>
                <a:highlight>
                  <a:srgbClr val="000000"/>
                </a:highlight>
              </a:rPr>
              <a:t>sepulcro de los reyes católicos</a:t>
            </a:r>
          </a:p>
        </p:txBody>
      </p:sp>
      <p:sp>
        <p:nvSpPr>
          <p:cNvPr id="114" name="Shape 114"/>
          <p:cNvSpPr txBox="1"/>
          <p:nvPr/>
        </p:nvSpPr>
        <p:spPr>
          <a:xfrm>
            <a:off x="564825" y="4610700"/>
            <a:ext cx="1794300" cy="4565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3F3F3"/>
                </a:solidFill>
                <a:highlight>
                  <a:srgbClr val="000000"/>
                </a:highlight>
              </a:rPr>
              <a:t>por: Fransisco de Goya</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129778"/>
            <a:ext cx="8229600" cy="857400"/>
          </a:xfrm>
          <a:prstGeom prst="rect">
            <a:avLst/>
          </a:prstGeom>
        </p:spPr>
        <p:txBody>
          <a:bodyPr anchorCtr="0" anchor="b" bIns="91425" lIns="91425" rIns="91425" tIns="91425">
            <a:noAutofit/>
          </a:bodyPr>
          <a:lstStyle/>
          <a:p>
            <a:pPr lvl="0" algn="ctr">
              <a:spcBef>
                <a:spcPts val="0"/>
              </a:spcBef>
              <a:buNone/>
            </a:pPr>
            <a:r>
              <a:rPr lang="en"/>
              <a:t>Poesía del renacimiento</a:t>
            </a:r>
          </a:p>
        </p:txBody>
      </p:sp>
      <p:sp>
        <p:nvSpPr>
          <p:cNvPr id="120" name="Shape 12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b="1" lang="en" sz="1600">
                <a:solidFill>
                  <a:srgbClr val="000000"/>
                </a:solidFill>
                <a:latin typeface="Comic Sans MS"/>
                <a:ea typeface="Comic Sans MS"/>
                <a:cs typeface="Comic Sans MS"/>
                <a:sym typeface="Comic Sans MS"/>
              </a:rPr>
              <a:t>Temas</a:t>
            </a:r>
          </a:p>
          <a:p>
            <a:pPr lvl="0" rtl="0">
              <a:spcBef>
                <a:spcPts val="0"/>
              </a:spcBef>
              <a:buNone/>
            </a:pPr>
            <a:r>
              <a:rPr lang="en" sz="1600">
                <a:solidFill>
                  <a:srgbClr val="000000"/>
                </a:solidFill>
                <a:latin typeface="Comic Sans MS"/>
                <a:ea typeface="Comic Sans MS"/>
                <a:cs typeface="Comic Sans MS"/>
                <a:sym typeface="Comic Sans MS"/>
              </a:rPr>
              <a:t>El poeta renacentista se preocupa por encontrar nuevas formas para expresar la belleza, y por renovar los temas de sus obras. El poeta desea crear un mundo de belleza mediante un estilo sencillo. Los temas más frecuente son:</a:t>
            </a:r>
          </a:p>
          <a:p>
            <a:pPr indent="-330200" lvl="0" marL="457200" rtl="0">
              <a:lnSpc>
                <a:spcPct val="115000"/>
              </a:lnSpc>
              <a:spcBef>
                <a:spcPts val="0"/>
              </a:spcBef>
              <a:buClr>
                <a:srgbClr val="000000"/>
              </a:buClr>
              <a:buSzPct val="100000"/>
              <a:buFont typeface="Comic Sans MS"/>
            </a:pPr>
            <a:r>
              <a:rPr b="1" lang="en" sz="1600">
                <a:solidFill>
                  <a:srgbClr val="000000"/>
                </a:solidFill>
                <a:latin typeface="Comic Sans MS"/>
                <a:ea typeface="Comic Sans MS"/>
                <a:cs typeface="Comic Sans MS"/>
                <a:sym typeface="Comic Sans MS"/>
              </a:rPr>
              <a:t>El amor</a:t>
            </a:r>
            <a:r>
              <a:rPr lang="en" sz="1600">
                <a:solidFill>
                  <a:srgbClr val="000000"/>
                </a:solidFill>
                <a:latin typeface="Comic Sans MS"/>
                <a:ea typeface="Comic Sans MS"/>
                <a:cs typeface="Comic Sans MS"/>
                <a:sym typeface="Comic Sans MS"/>
              </a:rPr>
              <a:t>. Se idealiza a la mujer de tal modo que llega a considerarse como un reflejo de la belleza divina. Este amor idealizado se conoce con el nombre de </a:t>
            </a:r>
            <a:r>
              <a:rPr b="1" lang="en" sz="1600">
                <a:solidFill>
                  <a:srgbClr val="000000"/>
                </a:solidFill>
                <a:latin typeface="Comic Sans MS"/>
                <a:ea typeface="Comic Sans MS"/>
                <a:cs typeface="Comic Sans MS"/>
                <a:sym typeface="Comic Sans MS"/>
              </a:rPr>
              <a:t>amor platónico</a:t>
            </a:r>
            <a:r>
              <a:rPr lang="en" sz="1600">
                <a:solidFill>
                  <a:srgbClr val="000000"/>
                </a:solidFill>
                <a:latin typeface="Comic Sans MS"/>
                <a:ea typeface="Comic Sans MS"/>
                <a:cs typeface="Comic Sans MS"/>
                <a:sym typeface="Comic Sans MS"/>
              </a:rPr>
              <a:t>.</a:t>
            </a:r>
          </a:p>
          <a:p>
            <a:pPr indent="-330200" lvl="0" marL="457200" rtl="0">
              <a:lnSpc>
                <a:spcPct val="115000"/>
              </a:lnSpc>
              <a:spcBef>
                <a:spcPts val="0"/>
              </a:spcBef>
              <a:buClr>
                <a:srgbClr val="000000"/>
              </a:buClr>
              <a:buSzPct val="100000"/>
              <a:buFont typeface="Comic Sans MS"/>
            </a:pPr>
            <a:r>
              <a:rPr b="1" lang="en" sz="1600">
                <a:solidFill>
                  <a:srgbClr val="000000"/>
                </a:solidFill>
                <a:latin typeface="Comic Sans MS"/>
                <a:ea typeface="Comic Sans MS"/>
                <a:cs typeface="Comic Sans MS"/>
                <a:sym typeface="Comic Sans MS"/>
              </a:rPr>
              <a:t>La naturaleza</a:t>
            </a:r>
            <a:r>
              <a:rPr lang="en" sz="1600">
                <a:solidFill>
                  <a:srgbClr val="000000"/>
                </a:solidFill>
                <a:latin typeface="Comic Sans MS"/>
                <a:ea typeface="Comic Sans MS"/>
                <a:cs typeface="Comic Sans MS"/>
                <a:sym typeface="Comic Sans MS"/>
              </a:rPr>
              <a:t>. Se concibe como un símbolo de la perfección divina. Se describe como un</a:t>
            </a:r>
            <a:r>
              <a:rPr b="1" lang="en" sz="1600">
                <a:solidFill>
                  <a:srgbClr val="000000"/>
                </a:solidFill>
                <a:latin typeface="Comic Sans MS"/>
                <a:ea typeface="Comic Sans MS"/>
                <a:cs typeface="Comic Sans MS"/>
                <a:sym typeface="Comic Sans MS"/>
              </a:rPr>
              <a:t> remanso de paz</a:t>
            </a:r>
            <a:r>
              <a:rPr lang="en" sz="1600">
                <a:solidFill>
                  <a:srgbClr val="000000"/>
                </a:solidFill>
                <a:latin typeface="Comic Sans MS"/>
                <a:ea typeface="Comic Sans MS"/>
                <a:cs typeface="Comic Sans MS"/>
                <a:sym typeface="Comic Sans MS"/>
              </a:rPr>
              <a:t>, sosiego y armonía donde se desarrolla la acción amorosa.</a:t>
            </a:r>
          </a:p>
          <a:p>
            <a:pPr indent="-330200" lvl="0" marL="457200" rtl="0">
              <a:lnSpc>
                <a:spcPct val="115000"/>
              </a:lnSpc>
              <a:spcBef>
                <a:spcPts val="0"/>
              </a:spcBef>
              <a:buClr>
                <a:srgbClr val="000000"/>
              </a:buClr>
              <a:buSzPct val="100000"/>
              <a:buFont typeface="Comic Sans MS"/>
            </a:pPr>
            <a:r>
              <a:rPr b="1" lang="en" sz="1600">
                <a:solidFill>
                  <a:srgbClr val="000000"/>
                </a:solidFill>
                <a:latin typeface="Comic Sans MS"/>
                <a:ea typeface="Comic Sans MS"/>
                <a:cs typeface="Comic Sans MS"/>
                <a:sym typeface="Comic Sans MS"/>
              </a:rPr>
              <a:t>La mitología</a:t>
            </a:r>
            <a:r>
              <a:rPr lang="en" sz="1600">
                <a:solidFill>
                  <a:srgbClr val="000000"/>
                </a:solidFill>
                <a:latin typeface="Comic Sans MS"/>
                <a:ea typeface="Comic Sans MS"/>
                <a:cs typeface="Comic Sans MS"/>
                <a:sym typeface="Comic Sans MS"/>
              </a:rPr>
              <a:t>. Se utilizan los mitos y leyendas de los dioses grecolatinos como</a:t>
            </a:r>
            <a:r>
              <a:rPr b="1" lang="en" sz="1600">
                <a:solidFill>
                  <a:srgbClr val="000000"/>
                </a:solidFill>
                <a:latin typeface="Comic Sans MS"/>
                <a:ea typeface="Comic Sans MS"/>
                <a:cs typeface="Comic Sans MS"/>
                <a:sym typeface="Comic Sans MS"/>
              </a:rPr>
              <a:t> fuente de inspiración</a:t>
            </a:r>
            <a:r>
              <a:rPr lang="en" sz="1600">
                <a:solidFill>
                  <a:srgbClr val="000000"/>
                </a:solidFill>
                <a:latin typeface="Comic Sans MS"/>
                <a:ea typeface="Comic Sans MS"/>
                <a:cs typeface="Comic Sans MS"/>
                <a:sym typeface="Comic Sans MS"/>
              </a:rPr>
              <a:t> poética; sirviendo a la vez para dar belleza a la obra.</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lgn="ctr">
              <a:spcBef>
                <a:spcPts val="0"/>
              </a:spcBef>
              <a:buNone/>
            </a:pPr>
            <a:r>
              <a:rPr lang="en"/>
              <a:t>¿Cuál es el barroco?</a:t>
            </a:r>
          </a:p>
        </p:txBody>
      </p:sp>
      <p:sp>
        <p:nvSpPr>
          <p:cNvPr id="126" name="Shape 126"/>
          <p:cNvSpPr txBox="1"/>
          <p:nvPr>
            <p:ph idx="1" type="body"/>
          </p:nvPr>
        </p:nvSpPr>
        <p:spPr>
          <a:xfrm>
            <a:off x="457200" y="1200150"/>
            <a:ext cx="8229600" cy="3725700"/>
          </a:xfrm>
          <a:prstGeom prst="rect">
            <a:avLst/>
          </a:prstGeom>
        </p:spPr>
        <p:txBody>
          <a:bodyPr anchorCtr="0" anchor="t" bIns="91425" lIns="91425" rIns="91425" tIns="91425">
            <a:noAutofit/>
          </a:bodyPr>
          <a:lstStyle/>
          <a:p>
            <a:pPr lvl="0" rtl="0" algn="ctr">
              <a:spcBef>
                <a:spcPts val="0"/>
              </a:spcBef>
              <a:buNone/>
            </a:pPr>
            <a:r>
              <a:rPr lang="en" sz="2400">
                <a:solidFill>
                  <a:srgbClr val="000000"/>
                </a:solidFill>
                <a:latin typeface="Comic Sans MS"/>
                <a:ea typeface="Comic Sans MS"/>
                <a:cs typeface="Comic Sans MS"/>
                <a:sym typeface="Comic Sans MS"/>
              </a:rPr>
              <a:t>Es un movimiento cultural europeo que abarca la literatura, las artes plásticas y la arquitectura. Al perderse la hegemonía imperial, sugería el pesimismo y el desengaño. Se había eliminado la inocencia del imperio expansionista y se unió ese pensamiento con el pensamiento intelectual que empezaba a cuestionar los valores del Renacimiento.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lgn="ctr">
              <a:spcBef>
                <a:spcPts val="0"/>
              </a:spcBef>
              <a:buNone/>
            </a:pPr>
            <a:r>
              <a:rPr lang="en"/>
              <a:t>Características del barroco</a:t>
            </a:r>
          </a:p>
        </p:txBody>
      </p:sp>
      <p:sp>
        <p:nvSpPr>
          <p:cNvPr id="132" name="Shape 132"/>
          <p:cNvSpPr txBox="1"/>
          <p:nvPr>
            <p:ph idx="1" type="body"/>
          </p:nvPr>
        </p:nvSpPr>
        <p:spPr>
          <a:xfrm>
            <a:off x="315300" y="1323950"/>
            <a:ext cx="8371500" cy="3725700"/>
          </a:xfrm>
          <a:prstGeom prst="rect">
            <a:avLst/>
          </a:prstGeom>
        </p:spPr>
        <p:txBody>
          <a:bodyPr anchorCtr="0" anchor="t" bIns="91425" lIns="91425" rIns="91425" tIns="91425">
            <a:noAutofit/>
          </a:bodyPr>
          <a:lstStyle/>
          <a:p>
            <a:pPr indent="-228600" lvl="0" marL="457200" rtl="0">
              <a:lnSpc>
                <a:spcPct val="115000"/>
              </a:lnSpc>
              <a:spcBef>
                <a:spcPts val="0"/>
              </a:spcBef>
              <a:buClr>
                <a:srgbClr val="000000"/>
              </a:buClr>
              <a:buFont typeface="Comic Sans MS"/>
            </a:pPr>
            <a:r>
              <a:rPr lang="en">
                <a:solidFill>
                  <a:srgbClr val="000000"/>
                </a:solidFill>
                <a:latin typeface="Comic Sans MS"/>
                <a:ea typeface="Comic Sans MS"/>
                <a:cs typeface="Comic Sans MS"/>
                <a:sym typeface="Comic Sans MS"/>
              </a:rPr>
              <a:t>El exceso de adornos y la exageración</a:t>
            </a:r>
          </a:p>
          <a:p>
            <a:pPr indent="-228600" lvl="0" marL="457200" rtl="0">
              <a:lnSpc>
                <a:spcPct val="115000"/>
              </a:lnSpc>
              <a:spcBef>
                <a:spcPts val="0"/>
              </a:spcBef>
              <a:buClr>
                <a:srgbClr val="000000"/>
              </a:buClr>
              <a:buFont typeface="Comic Sans MS"/>
            </a:pPr>
            <a:r>
              <a:rPr lang="en">
                <a:solidFill>
                  <a:srgbClr val="000000"/>
                </a:solidFill>
                <a:latin typeface="Comic Sans MS"/>
                <a:ea typeface="Comic Sans MS"/>
                <a:cs typeface="Comic Sans MS"/>
                <a:sym typeface="Comic Sans MS"/>
              </a:rPr>
              <a:t>El uso de neologismos (palabras inventadas o nuevas) de lenguas europeas o de los indígenas americanos</a:t>
            </a:r>
          </a:p>
          <a:p>
            <a:pPr indent="-228600" lvl="0" marL="457200" rtl="0">
              <a:lnSpc>
                <a:spcPct val="115000"/>
              </a:lnSpc>
              <a:spcBef>
                <a:spcPts val="0"/>
              </a:spcBef>
              <a:buClr>
                <a:srgbClr val="000000"/>
              </a:buClr>
              <a:buFont typeface="Comic Sans MS"/>
            </a:pPr>
            <a:r>
              <a:rPr lang="en">
                <a:solidFill>
                  <a:srgbClr val="000000"/>
                </a:solidFill>
                <a:latin typeface="Comic Sans MS"/>
                <a:ea typeface="Comic Sans MS"/>
                <a:cs typeface="Comic Sans MS"/>
                <a:sym typeface="Comic Sans MS"/>
              </a:rPr>
              <a:t>El pesimismo y desengaño </a:t>
            </a:r>
          </a:p>
          <a:p>
            <a:pPr indent="-228600" lvl="0" marL="457200" rtl="0">
              <a:lnSpc>
                <a:spcPct val="115000"/>
              </a:lnSpc>
              <a:spcBef>
                <a:spcPts val="0"/>
              </a:spcBef>
              <a:buClr>
                <a:srgbClr val="000000"/>
              </a:buClr>
              <a:buFont typeface="Comic Sans MS"/>
            </a:pPr>
            <a:r>
              <a:rPr lang="en">
                <a:solidFill>
                  <a:srgbClr val="000000"/>
                </a:solidFill>
                <a:latin typeface="Comic Sans MS"/>
                <a:ea typeface="Comic Sans MS"/>
                <a:cs typeface="Comic Sans MS"/>
                <a:sym typeface="Comic Sans MS"/>
              </a:rPr>
              <a:t>El foco en la mortalidad</a:t>
            </a:r>
          </a:p>
          <a:p>
            <a:pPr lvl="0" rtl="0">
              <a:spcBef>
                <a:spcPts val="0"/>
              </a:spcBef>
              <a:buNone/>
            </a:pPr>
            <a:r>
              <a:t/>
            </a:r>
            <a:endParaRPr>
              <a:solidFill>
                <a:srgbClr val="000000"/>
              </a:solidFill>
              <a:latin typeface="Comic Sans MS"/>
              <a:ea typeface="Comic Sans MS"/>
              <a:cs typeface="Comic Sans MS"/>
              <a:sym typeface="Comic Sans MS"/>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129778"/>
            <a:ext cx="8229600" cy="857400"/>
          </a:xfrm>
          <a:prstGeom prst="rect">
            <a:avLst/>
          </a:prstGeom>
        </p:spPr>
        <p:txBody>
          <a:bodyPr anchorCtr="0" anchor="b" bIns="91425" lIns="91425" rIns="91425" tIns="91425">
            <a:noAutofit/>
          </a:bodyPr>
          <a:lstStyle/>
          <a:p>
            <a:pPr lvl="0" rtl="0" algn="ctr">
              <a:spcBef>
                <a:spcPts val="0"/>
              </a:spcBef>
              <a:buNone/>
            </a:pPr>
            <a:r>
              <a:rPr lang="en"/>
              <a:t>Literatura del barroco</a:t>
            </a:r>
          </a:p>
        </p:txBody>
      </p:sp>
      <p:sp>
        <p:nvSpPr>
          <p:cNvPr id="138" name="Shape 138"/>
          <p:cNvSpPr txBox="1"/>
          <p:nvPr>
            <p:ph idx="1" type="body"/>
          </p:nvPr>
        </p:nvSpPr>
        <p:spPr>
          <a:xfrm>
            <a:off x="236350" y="1323950"/>
            <a:ext cx="8562900" cy="3725700"/>
          </a:xfrm>
          <a:prstGeom prst="rect">
            <a:avLst/>
          </a:prstGeom>
        </p:spPr>
        <p:txBody>
          <a:bodyPr anchorCtr="0" anchor="t" bIns="91425" lIns="91425" rIns="91425" tIns="91425">
            <a:noAutofit/>
          </a:bodyPr>
          <a:lstStyle/>
          <a:p>
            <a:pPr lvl="0" rtl="0">
              <a:lnSpc>
                <a:spcPct val="115000"/>
              </a:lnSpc>
              <a:spcBef>
                <a:spcPts val="0"/>
              </a:spcBef>
              <a:buNone/>
            </a:pPr>
            <a:r>
              <a:rPr b="1" lang="en" sz="2400">
                <a:solidFill>
                  <a:srgbClr val="000000"/>
                </a:solidFill>
                <a:latin typeface="Comic Sans MS"/>
                <a:ea typeface="Comic Sans MS"/>
                <a:cs typeface="Comic Sans MS"/>
                <a:sym typeface="Comic Sans MS"/>
              </a:rPr>
              <a:t>La desilusión general se ve reflejada en la literatura... </a:t>
            </a:r>
          </a:p>
          <a:p>
            <a:pPr indent="-381000" lvl="0" marL="457200" rtl="0">
              <a:lnSpc>
                <a:spcPct val="115000"/>
              </a:lnSpc>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De forma Satírica (por ejemplo, con de Quevedo o Sor Juana)</a:t>
            </a:r>
          </a:p>
          <a:p>
            <a:pPr indent="-381000" lvl="0" marL="457200" rtl="0">
              <a:lnSpc>
                <a:spcPct val="115000"/>
              </a:lnSpc>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Con un tono Melancólico (por ejemplo, con Cervantes)</a:t>
            </a:r>
          </a:p>
          <a:p>
            <a:pPr indent="-381000" lvl="0" marL="457200" rtl="0">
              <a:lnSpc>
                <a:spcPct val="115000"/>
              </a:lnSpc>
              <a:spcBef>
                <a:spcPts val="0"/>
              </a:spcBef>
              <a:buClr>
                <a:srgbClr val="000000"/>
              </a:buClr>
              <a:buSzPct val="100000"/>
              <a:buFont typeface="Comic Sans MS"/>
              <a:buChar char="-"/>
            </a:pPr>
            <a:r>
              <a:rPr lang="en" sz="2400">
                <a:solidFill>
                  <a:srgbClr val="000000"/>
                </a:solidFill>
                <a:latin typeface="Comic Sans MS"/>
                <a:ea typeface="Comic Sans MS"/>
                <a:cs typeface="Comic Sans MS"/>
                <a:sym typeface="Comic Sans MS"/>
              </a:rPr>
              <a:t>Con tema recurrente de muerte (por ejemplo, con Calderón de la Barca)</a:t>
            </a: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5561345" y="2518695"/>
            <a:ext cx="3290000" cy="2466049"/>
          </a:xfrm>
          <a:prstGeom prst="rect">
            <a:avLst/>
          </a:prstGeom>
          <a:noFill/>
          <a:ln>
            <a:noFill/>
          </a:ln>
        </p:spPr>
      </p:pic>
      <p:pic>
        <p:nvPicPr>
          <p:cNvPr id="144" name="Shape 144"/>
          <p:cNvPicPr preferRelativeResize="0"/>
          <p:nvPr/>
        </p:nvPicPr>
        <p:blipFill>
          <a:blip r:embed="rId4">
            <a:alphaModFix/>
          </a:blip>
          <a:stretch>
            <a:fillRect/>
          </a:stretch>
        </p:blipFill>
        <p:spPr>
          <a:xfrm>
            <a:off x="3420848" y="2518700"/>
            <a:ext cx="1698824" cy="2466049"/>
          </a:xfrm>
          <a:prstGeom prst="rect">
            <a:avLst/>
          </a:prstGeom>
          <a:noFill/>
          <a:ln>
            <a:noFill/>
          </a:ln>
        </p:spPr>
      </p:pic>
      <p:pic>
        <p:nvPicPr>
          <p:cNvPr id="145" name="Shape 145"/>
          <p:cNvPicPr preferRelativeResize="0"/>
          <p:nvPr/>
        </p:nvPicPr>
        <p:blipFill>
          <a:blip r:embed="rId5">
            <a:alphaModFix/>
          </a:blip>
          <a:stretch>
            <a:fillRect/>
          </a:stretch>
        </p:blipFill>
        <p:spPr>
          <a:xfrm>
            <a:off x="457199" y="2925149"/>
            <a:ext cx="1830684" cy="2107574"/>
          </a:xfrm>
          <a:prstGeom prst="rect">
            <a:avLst/>
          </a:prstGeom>
          <a:noFill/>
          <a:ln>
            <a:noFill/>
          </a:ln>
        </p:spPr>
      </p:pic>
      <p:sp>
        <p:nvSpPr>
          <p:cNvPr id="146" name="Shape 14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lgn="ctr">
              <a:spcBef>
                <a:spcPts val="0"/>
              </a:spcBef>
              <a:buNone/>
            </a:pPr>
            <a:r>
              <a:rPr lang="en"/>
              <a:t>Arte del barroco</a:t>
            </a:r>
          </a:p>
        </p:txBody>
      </p:sp>
      <p:sp>
        <p:nvSpPr>
          <p:cNvPr id="147" name="Shape 147"/>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Se vuelve más refinado y ornamentado (aún exagerado)</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Una abundancia de ilusiones ópticas </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representación de la cruda realidad- pero se somete (se domina) una época turbada con distorsiones, efectos violentos y fuertes contrastes con luz y sombra </a:t>
            </a:r>
          </a:p>
          <a:p>
            <a:pPr lvl="0" rtl="0">
              <a:spcBef>
                <a:spcPts val="0"/>
              </a:spcBef>
              <a:buNone/>
            </a:pPr>
            <a:r>
              <a:t/>
            </a:r>
            <a:endParaRPr/>
          </a:p>
        </p:txBody>
      </p:sp>
      <p:sp>
        <p:nvSpPr>
          <p:cNvPr id="148" name="Shape 148"/>
          <p:cNvSpPr txBox="1"/>
          <p:nvPr/>
        </p:nvSpPr>
        <p:spPr>
          <a:xfrm>
            <a:off x="6131350" y="4756750"/>
            <a:ext cx="2307300" cy="456600"/>
          </a:xfrm>
          <a:prstGeom prst="rect">
            <a:avLst/>
          </a:prstGeom>
          <a:noFill/>
          <a:ln>
            <a:noFill/>
          </a:ln>
        </p:spPr>
        <p:txBody>
          <a:bodyPr anchorCtr="0" anchor="t" bIns="91425" lIns="91425" rIns="91425" tIns="91425">
            <a:noAutofit/>
          </a:bodyPr>
          <a:lstStyle/>
          <a:p>
            <a:pPr lvl="0" rtl="0">
              <a:spcBef>
                <a:spcPts val="0"/>
              </a:spcBef>
              <a:buNone/>
            </a:pPr>
            <a:r>
              <a:rPr lang="en">
                <a:solidFill>
                  <a:srgbClr val="F3F3F3"/>
                </a:solidFill>
                <a:highlight>
                  <a:srgbClr val="000000"/>
                </a:highlight>
              </a:rPr>
              <a:t>La iglesia de Tonantzintla</a:t>
            </a:r>
          </a:p>
        </p:txBody>
      </p:sp>
      <p:sp>
        <p:nvSpPr>
          <p:cNvPr id="149" name="Shape 149"/>
          <p:cNvSpPr txBox="1"/>
          <p:nvPr/>
        </p:nvSpPr>
        <p:spPr>
          <a:xfrm>
            <a:off x="3415700" y="2634700"/>
            <a:ext cx="1794300" cy="4566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3F3F3"/>
                </a:solidFill>
                <a:highlight>
                  <a:srgbClr val="000000"/>
                </a:highlight>
              </a:rPr>
              <a:t>Por Bartolomé Murillo</a:t>
            </a:r>
          </a:p>
        </p:txBody>
      </p:sp>
      <p:sp>
        <p:nvSpPr>
          <p:cNvPr id="150" name="Shape 150"/>
          <p:cNvSpPr txBox="1"/>
          <p:nvPr/>
        </p:nvSpPr>
        <p:spPr>
          <a:xfrm>
            <a:off x="475375" y="3091300"/>
            <a:ext cx="1794300" cy="4566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3F3F3"/>
                </a:solidFill>
                <a:highlight>
                  <a:srgbClr val="000000"/>
                </a:highlight>
              </a:rPr>
              <a:t>por: Diego Velásquez</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400">
                <a:solidFill>
                  <a:srgbClr val="000000"/>
                </a:solidFill>
                <a:latin typeface="Comic Sans MS"/>
                <a:ea typeface="Comic Sans MS"/>
                <a:cs typeface="Comic Sans MS"/>
                <a:sym typeface="Comic Sans MS"/>
              </a:rPr>
              <a:t>Durante el reinado del emperador Carlos V que comenzó en 1517, llega a España la influencia italiana a través de escritores españoles que habían vivido en la corte napolitana, atraídos por su fama y esplendor. Aportaron a la lírica española nuevos versos y estrofas:</a:t>
            </a:r>
          </a:p>
          <a:p>
            <a:pPr lvl="0" rtl="0">
              <a:spcBef>
                <a:spcPts val="0"/>
              </a:spcBef>
              <a:buNone/>
            </a:pPr>
            <a:r>
              <a:t/>
            </a:r>
            <a:endParaRPr sz="1400">
              <a:solidFill>
                <a:srgbClr val="000000"/>
              </a:solidFill>
              <a:latin typeface="Comic Sans MS"/>
              <a:ea typeface="Comic Sans MS"/>
              <a:cs typeface="Comic Sans MS"/>
              <a:sym typeface="Comic Sans MS"/>
            </a:endParaRPr>
          </a:p>
          <a:p>
            <a:pPr indent="-342900" lvl="0" marL="457200" rtl="0">
              <a:lnSpc>
                <a:spcPct val="115000"/>
              </a:lnSpc>
              <a:spcBef>
                <a:spcPts val="0"/>
              </a:spcBef>
              <a:buClr>
                <a:srgbClr val="000000"/>
              </a:buClr>
              <a:buSzPct val="100000"/>
              <a:buFont typeface="Comic Sans MS"/>
            </a:pPr>
            <a:r>
              <a:rPr lang="en" sz="1800">
                <a:solidFill>
                  <a:srgbClr val="000000"/>
                </a:solidFill>
                <a:latin typeface="Comic Sans MS"/>
                <a:ea typeface="Comic Sans MS"/>
                <a:cs typeface="Comic Sans MS"/>
                <a:sym typeface="Comic Sans MS"/>
              </a:rPr>
              <a:t>Versos: el </a:t>
            </a:r>
            <a:r>
              <a:rPr b="1" lang="en" sz="1800">
                <a:solidFill>
                  <a:srgbClr val="000000"/>
                </a:solidFill>
                <a:latin typeface="Comic Sans MS"/>
                <a:ea typeface="Comic Sans MS"/>
                <a:cs typeface="Comic Sans MS"/>
                <a:sym typeface="Comic Sans MS"/>
              </a:rPr>
              <a:t>endecasílabo</a:t>
            </a:r>
            <a:r>
              <a:rPr lang="en" sz="1800">
                <a:solidFill>
                  <a:srgbClr val="000000"/>
                </a:solidFill>
                <a:latin typeface="Comic Sans MS"/>
                <a:ea typeface="Comic Sans MS"/>
                <a:cs typeface="Comic Sans MS"/>
                <a:sym typeface="Comic Sans MS"/>
              </a:rPr>
              <a:t> y el</a:t>
            </a:r>
            <a:r>
              <a:rPr b="1" lang="en" sz="1800">
                <a:solidFill>
                  <a:srgbClr val="000000"/>
                </a:solidFill>
                <a:latin typeface="Comic Sans MS"/>
                <a:ea typeface="Comic Sans MS"/>
                <a:cs typeface="Comic Sans MS"/>
                <a:sym typeface="Comic Sans MS"/>
              </a:rPr>
              <a:t> heptasílabo</a:t>
            </a:r>
            <a:r>
              <a:rPr lang="en" sz="1800">
                <a:solidFill>
                  <a:srgbClr val="000000"/>
                </a:solidFill>
                <a:latin typeface="Comic Sans MS"/>
                <a:ea typeface="Comic Sans MS"/>
                <a:cs typeface="Comic Sans MS"/>
                <a:sym typeface="Comic Sans MS"/>
              </a:rPr>
              <a:t> que se combinaban entre sí.</a:t>
            </a:r>
          </a:p>
          <a:p>
            <a:pPr lvl="0" rtl="0">
              <a:lnSpc>
                <a:spcPct val="115000"/>
              </a:lnSpc>
              <a:spcBef>
                <a:spcPts val="0"/>
              </a:spcBef>
              <a:buNone/>
            </a:pPr>
            <a:r>
              <a:t/>
            </a:r>
            <a:endParaRPr sz="1800">
              <a:solidFill>
                <a:srgbClr val="000000"/>
              </a:solidFill>
              <a:latin typeface="Comic Sans MS"/>
              <a:ea typeface="Comic Sans MS"/>
              <a:cs typeface="Comic Sans MS"/>
              <a:sym typeface="Comic Sans MS"/>
            </a:endParaRPr>
          </a:p>
          <a:p>
            <a:pPr indent="-342900" lvl="0" marL="457200" rtl="0">
              <a:lnSpc>
                <a:spcPct val="115000"/>
              </a:lnSpc>
              <a:spcBef>
                <a:spcPts val="0"/>
              </a:spcBef>
              <a:buClr>
                <a:srgbClr val="000000"/>
              </a:buClr>
              <a:buSzPct val="100000"/>
              <a:buFont typeface="Comic Sans MS"/>
            </a:pPr>
            <a:r>
              <a:rPr lang="en" sz="1800">
                <a:solidFill>
                  <a:srgbClr val="000000"/>
                </a:solidFill>
                <a:latin typeface="Comic Sans MS"/>
                <a:ea typeface="Comic Sans MS"/>
                <a:cs typeface="Comic Sans MS"/>
                <a:sym typeface="Comic Sans MS"/>
              </a:rPr>
              <a:t>Estrofas: </a:t>
            </a:r>
            <a:r>
              <a:rPr b="1" lang="en" sz="1800">
                <a:solidFill>
                  <a:srgbClr val="000000"/>
                </a:solidFill>
                <a:latin typeface="Comic Sans MS"/>
                <a:ea typeface="Comic Sans MS"/>
                <a:cs typeface="Comic Sans MS"/>
                <a:sym typeface="Comic Sans MS"/>
              </a:rPr>
              <a:t>soneto (14 versos- compuesto de 2 cuartetos y 2 tercertos), lira (5 versos), silva (versos con rima consonante), terceto (tres versos)</a:t>
            </a:r>
            <a:r>
              <a:rPr lang="en" sz="1800">
                <a:solidFill>
                  <a:srgbClr val="000000"/>
                </a:solidFill>
                <a:latin typeface="Comic Sans MS"/>
                <a:ea typeface="Comic Sans MS"/>
                <a:cs typeface="Comic Sans MS"/>
                <a:sym typeface="Comic Sans MS"/>
              </a:rPr>
              <a:t>.</a:t>
            </a:r>
          </a:p>
          <a:p>
            <a:pPr lvl="0">
              <a:spcBef>
                <a:spcPts val="0"/>
              </a:spcBef>
              <a:buNone/>
            </a:pPr>
            <a:r>
              <a:t/>
            </a:r>
            <a:endParaRPr/>
          </a:p>
        </p:txBody>
      </p:sp>
      <p:sp>
        <p:nvSpPr>
          <p:cNvPr id="156" name="Shape 156"/>
          <p:cNvSpPr txBox="1"/>
          <p:nvPr>
            <p:ph type="title"/>
          </p:nvPr>
        </p:nvSpPr>
        <p:spPr>
          <a:xfrm>
            <a:off x="533400" y="129778"/>
            <a:ext cx="8229600" cy="857400"/>
          </a:xfrm>
          <a:prstGeom prst="rect">
            <a:avLst/>
          </a:prstGeom>
        </p:spPr>
        <p:txBody>
          <a:bodyPr anchorCtr="0" anchor="b" bIns="91425" lIns="91425" rIns="91425" tIns="91425">
            <a:noAutofit/>
          </a:bodyPr>
          <a:lstStyle/>
          <a:p>
            <a:pPr lvl="0" rtl="0" algn="ctr">
              <a:spcBef>
                <a:spcPts val="0"/>
              </a:spcBef>
              <a:buNone/>
            </a:pPr>
            <a:r>
              <a:rPr lang="en"/>
              <a:t>Poesía del Siglo de oro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Los sonetos</a:t>
            </a:r>
          </a:p>
        </p:txBody>
      </p:sp>
      <p:sp>
        <p:nvSpPr>
          <p:cNvPr id="162" name="Shape 16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a:spcBef>
                <a:spcPts val="0"/>
              </a:spcBef>
              <a:buNone/>
            </a:pPr>
            <a:r>
              <a:rPr lang="en" sz="1800">
                <a:solidFill>
                  <a:srgbClr val="191919"/>
                </a:solidFill>
                <a:latin typeface="Comic Sans MS"/>
                <a:ea typeface="Comic Sans MS"/>
                <a:cs typeface="Comic Sans MS"/>
                <a:sym typeface="Comic Sans MS"/>
              </a:rPr>
              <a:t>Un soneto es una composición poética de origen italiano que consta de 14 versos endecasílabos consonantes. Se divide en cuatro estrofas: los primeros ocho versos en dos cuartetos y los últimos seis en dos tercetos. La rima de los cuartetos puede ser ABBA-ABBA o ABAB-ABAB. La rima de los tercetos puede variar aún más, pero las combinaciones más comunes son CDC-DCD y CDE-CDE. En el soneto clásico generalmente el tema se enuncia en los cuartetos y la solución aparece en los tercetos.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184850" y="205975"/>
            <a:ext cx="8894999" cy="857400"/>
          </a:xfrm>
          <a:prstGeom prst="rect">
            <a:avLst/>
          </a:prstGeom>
        </p:spPr>
        <p:txBody>
          <a:bodyPr anchorCtr="0" anchor="b" bIns="91425" lIns="91425" rIns="91425" tIns="91425">
            <a:noAutofit/>
          </a:bodyPr>
          <a:lstStyle/>
          <a:p>
            <a:pPr lvl="0">
              <a:spcBef>
                <a:spcPts val="0"/>
              </a:spcBef>
              <a:buNone/>
            </a:pPr>
            <a:r>
              <a:rPr lang="en" sz="3000"/>
              <a:t>“Soneto herido” por Luis García Montero (2004)</a:t>
            </a:r>
          </a:p>
        </p:txBody>
      </p:sp>
      <p:sp>
        <p:nvSpPr>
          <p:cNvPr id="168" name="Shape 168"/>
          <p:cNvSpPr txBox="1"/>
          <p:nvPr>
            <p:ph idx="1" type="body"/>
          </p:nvPr>
        </p:nvSpPr>
        <p:spPr>
          <a:xfrm>
            <a:off x="457200" y="1252550"/>
            <a:ext cx="3185700" cy="3725699"/>
          </a:xfrm>
          <a:prstGeom prst="rect">
            <a:avLst/>
          </a:prstGeom>
        </p:spPr>
        <p:txBody>
          <a:bodyPr anchorCtr="0" anchor="t" bIns="91425" lIns="91425" rIns="91425" tIns="91425">
            <a:noAutofit/>
          </a:bodyPr>
          <a:lstStyle/>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La lluvia en el cristal de la ventana,</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el aire de una plaza compartida,</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el pañuelo de sombras de la vida,</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la noche de Madrid y su mañana,</a:t>
            </a:r>
          </a:p>
          <a:p>
            <a:pPr lvl="0" rtl="0">
              <a:lnSpc>
                <a:spcPct val="100000"/>
              </a:lnSpc>
              <a:spcBef>
                <a:spcPts val="0"/>
              </a:spcBef>
              <a:spcAft>
                <a:spcPts val="1300"/>
              </a:spcAft>
              <a:buNone/>
            </a:pPr>
            <a:r>
              <a:t/>
            </a:r>
            <a:endParaRPr sz="1400">
              <a:solidFill>
                <a:srgbClr val="191919"/>
              </a:solidFill>
              <a:latin typeface="Comic Sans MS"/>
              <a:ea typeface="Comic Sans MS"/>
              <a:cs typeface="Comic Sans MS"/>
              <a:sym typeface="Comic Sans MS"/>
            </a:endParaRP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el amor, la ilusión del porvenir,</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el dolor, la verdad de lo perdido,</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la constancia de un sueño decidido,</a:t>
            </a:r>
          </a:p>
          <a:p>
            <a:pPr lvl="0" rtl="0">
              <a:lnSpc>
                <a:spcPct val="100000"/>
              </a:lnSpc>
              <a:spcBef>
                <a:spcPts val="0"/>
              </a:spcBef>
              <a:spcAft>
                <a:spcPts val="1300"/>
              </a:spcAft>
              <a:buNone/>
            </a:pPr>
            <a:r>
              <a:rPr lang="en" sz="1400">
                <a:solidFill>
                  <a:srgbClr val="191919"/>
                </a:solidFill>
                <a:latin typeface="Comic Sans MS"/>
                <a:ea typeface="Comic Sans MS"/>
                <a:cs typeface="Comic Sans MS"/>
                <a:sym typeface="Comic Sans MS"/>
              </a:rPr>
              <a:t>la humana libertad de decidir,</a:t>
            </a:r>
          </a:p>
          <a:p>
            <a:pPr lvl="0">
              <a:lnSpc>
                <a:spcPct val="100000"/>
              </a:lnSpc>
              <a:spcBef>
                <a:spcPts val="0"/>
              </a:spcBef>
              <a:buNone/>
            </a:pPr>
            <a:r>
              <a:t/>
            </a:r>
            <a:endParaRPr b="1" sz="3600">
              <a:solidFill>
                <a:schemeClr val="lt1"/>
              </a:solidFill>
              <a:latin typeface="Comic Sans MS"/>
              <a:ea typeface="Comic Sans MS"/>
              <a:cs typeface="Comic Sans MS"/>
              <a:sym typeface="Comic Sans MS"/>
            </a:endParaRPr>
          </a:p>
        </p:txBody>
      </p:sp>
      <p:sp>
        <p:nvSpPr>
          <p:cNvPr id="169" name="Shape 169"/>
          <p:cNvSpPr txBox="1"/>
          <p:nvPr/>
        </p:nvSpPr>
        <p:spPr>
          <a:xfrm>
            <a:off x="4719400" y="1326650"/>
            <a:ext cx="3707999" cy="3577499"/>
          </a:xfrm>
          <a:prstGeom prst="rect">
            <a:avLst/>
          </a:prstGeom>
          <a:noFill/>
          <a:ln>
            <a:noFill/>
          </a:ln>
        </p:spPr>
        <p:txBody>
          <a:bodyPr anchorCtr="0" anchor="t" bIns="91425" lIns="91425" rIns="91425" tIns="91425">
            <a:noAutofit/>
          </a:bodyPr>
          <a:lstStyle/>
          <a:p>
            <a:pPr lvl="0" rtl="0">
              <a:spcBef>
                <a:spcPts val="0"/>
              </a:spcBef>
              <a:spcAft>
                <a:spcPts val="1300"/>
              </a:spcAft>
              <a:buNone/>
            </a:pPr>
            <a:r>
              <a:rPr lang="en">
                <a:solidFill>
                  <a:srgbClr val="191919"/>
                </a:solidFill>
                <a:latin typeface="Comic Sans MS"/>
                <a:ea typeface="Comic Sans MS"/>
                <a:cs typeface="Comic Sans MS"/>
                <a:sym typeface="Comic Sans MS"/>
              </a:rPr>
              <a:t>la prisa, la política, el mercado,</a:t>
            </a:r>
          </a:p>
          <a:p>
            <a:pPr lvl="0" rtl="0">
              <a:spcBef>
                <a:spcPts val="0"/>
              </a:spcBef>
              <a:spcAft>
                <a:spcPts val="1300"/>
              </a:spcAft>
              <a:buNone/>
            </a:pPr>
            <a:r>
              <a:rPr lang="en">
                <a:solidFill>
                  <a:srgbClr val="191919"/>
                </a:solidFill>
                <a:latin typeface="Comic Sans MS"/>
                <a:ea typeface="Comic Sans MS"/>
                <a:cs typeface="Comic Sans MS"/>
                <a:sym typeface="Comic Sans MS"/>
              </a:rPr>
              <a:t>las noticias, la voz, el indiscreto</a:t>
            </a:r>
          </a:p>
          <a:p>
            <a:pPr lvl="0" rtl="0">
              <a:spcBef>
                <a:spcPts val="0"/>
              </a:spcBef>
              <a:spcAft>
                <a:spcPts val="1300"/>
              </a:spcAft>
              <a:buNone/>
            </a:pPr>
            <a:r>
              <a:rPr lang="en">
                <a:solidFill>
                  <a:srgbClr val="191919"/>
                </a:solidFill>
                <a:latin typeface="Comic Sans MS"/>
                <a:ea typeface="Comic Sans MS"/>
                <a:cs typeface="Comic Sans MS"/>
                <a:sym typeface="Comic Sans MS"/>
              </a:rPr>
              <a:t>deseo de saber lo silenciado,</a:t>
            </a:r>
          </a:p>
          <a:p>
            <a:pPr lvl="0" rtl="0">
              <a:spcBef>
                <a:spcPts val="0"/>
              </a:spcBef>
              <a:spcAft>
                <a:spcPts val="1300"/>
              </a:spcAft>
              <a:buNone/>
            </a:pPr>
            <a:r>
              <a:t/>
            </a:r>
            <a:endParaRPr>
              <a:solidFill>
                <a:srgbClr val="191919"/>
              </a:solidFill>
              <a:latin typeface="Comic Sans MS"/>
              <a:ea typeface="Comic Sans MS"/>
              <a:cs typeface="Comic Sans MS"/>
              <a:sym typeface="Comic Sans MS"/>
            </a:endParaRPr>
          </a:p>
          <a:p>
            <a:pPr lvl="0" rtl="0">
              <a:spcBef>
                <a:spcPts val="0"/>
              </a:spcBef>
              <a:buNone/>
            </a:pPr>
            <a:r>
              <a:rPr lang="en">
                <a:solidFill>
                  <a:srgbClr val="191919"/>
                </a:solidFill>
                <a:latin typeface="Comic Sans MS"/>
                <a:ea typeface="Comic Sans MS"/>
                <a:cs typeface="Comic Sans MS"/>
                <a:sym typeface="Comic Sans MS"/>
              </a:rPr>
              <a:t>el rumor, las mentiras y el secreto,</a:t>
            </a:r>
          </a:p>
          <a:p>
            <a:pPr lvl="0" rtl="0">
              <a:spcBef>
                <a:spcPts val="0"/>
              </a:spcBef>
              <a:buNone/>
            </a:pPr>
            <a:r>
              <a:t/>
            </a:r>
            <a:endParaRPr>
              <a:solidFill>
                <a:srgbClr val="191919"/>
              </a:solidFill>
              <a:latin typeface="Comic Sans MS"/>
              <a:ea typeface="Comic Sans MS"/>
              <a:cs typeface="Comic Sans MS"/>
              <a:sym typeface="Comic Sans MS"/>
            </a:endParaRPr>
          </a:p>
          <a:p>
            <a:pPr lvl="0" rtl="0">
              <a:spcBef>
                <a:spcPts val="0"/>
              </a:spcBef>
              <a:buNone/>
            </a:pPr>
            <a:r>
              <a:rPr lang="en">
                <a:solidFill>
                  <a:srgbClr val="191919"/>
                </a:solidFill>
                <a:latin typeface="Comic Sans MS"/>
                <a:ea typeface="Comic Sans MS"/>
                <a:cs typeface="Comic Sans MS"/>
                <a:sym typeface="Comic Sans MS"/>
              </a:rPr>
              <a:t>todo lo que la muerte os ha quitado</a:t>
            </a:r>
          </a:p>
          <a:p>
            <a:pPr lvl="0" rtl="0">
              <a:spcBef>
                <a:spcPts val="0"/>
              </a:spcBef>
              <a:buNone/>
            </a:pPr>
            <a:r>
              <a:t/>
            </a:r>
            <a:endParaRPr>
              <a:solidFill>
                <a:srgbClr val="191919"/>
              </a:solidFill>
              <a:latin typeface="Comic Sans MS"/>
              <a:ea typeface="Comic Sans MS"/>
              <a:cs typeface="Comic Sans MS"/>
              <a:sym typeface="Comic Sans MS"/>
            </a:endParaRPr>
          </a:p>
          <a:p>
            <a:pPr lvl="0" rtl="0">
              <a:spcBef>
                <a:spcPts val="0"/>
              </a:spcBef>
              <a:buNone/>
            </a:pPr>
            <a:r>
              <a:rPr lang="en">
                <a:solidFill>
                  <a:srgbClr val="191919"/>
                </a:solidFill>
                <a:latin typeface="Comic Sans MS"/>
                <a:ea typeface="Comic Sans MS"/>
                <a:cs typeface="Comic Sans MS"/>
                <a:sym typeface="Comic Sans MS"/>
              </a:rPr>
              <a:t>quisiera devolverlo en un soneto.</a:t>
            </a:r>
          </a:p>
          <a:p>
            <a:pPr lvl="0" rtl="0">
              <a:spcBef>
                <a:spcPts val="600"/>
              </a:spcBef>
              <a:buNone/>
            </a:pPr>
            <a:r>
              <a:t/>
            </a:r>
            <a:endParaRPr b="1" sz="3600">
              <a:solidFill>
                <a:schemeClr val="lt1"/>
              </a:solidFill>
              <a:latin typeface="Comic Sans MS"/>
              <a:ea typeface="Comic Sans MS"/>
              <a:cs typeface="Comic Sans MS"/>
              <a:sym typeface="Comic Sans MS"/>
            </a:endParaRP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Works Cited</a:t>
            </a:r>
          </a:p>
        </p:txBody>
      </p:sp>
      <p:sp>
        <p:nvSpPr>
          <p:cNvPr id="175" name="Shape 175"/>
          <p:cNvSpPr txBox="1"/>
          <p:nvPr>
            <p:ph idx="1" type="body"/>
          </p:nvPr>
        </p:nvSpPr>
        <p:spPr>
          <a:xfrm>
            <a:off x="500700" y="1183000"/>
            <a:ext cx="8229600" cy="3725699"/>
          </a:xfrm>
          <a:prstGeom prst="rect">
            <a:avLst/>
          </a:prstGeom>
        </p:spPr>
        <p:txBody>
          <a:bodyPr anchorCtr="0" anchor="t" bIns="91425" lIns="91425" rIns="91425" tIns="91425">
            <a:noAutofit/>
          </a:bodyPr>
          <a:lstStyle/>
          <a:p>
            <a:pPr lvl="0" rtl="0">
              <a:spcBef>
                <a:spcPts val="0"/>
              </a:spcBef>
              <a:buNone/>
            </a:pPr>
            <a:r>
              <a:rPr lang="en" sz="2400">
                <a:solidFill>
                  <a:srgbClr val="333333"/>
                </a:solidFill>
                <a:highlight>
                  <a:srgbClr val="FFE7AF"/>
                </a:highlight>
                <a:latin typeface="Arial"/>
                <a:ea typeface="Arial"/>
                <a:cs typeface="Arial"/>
                <a:sym typeface="Arial"/>
              </a:rPr>
              <a:t>-"CSRenacimiento." </a:t>
            </a:r>
            <a:r>
              <a:rPr i="1" lang="en" sz="2400">
                <a:solidFill>
                  <a:srgbClr val="333333"/>
                </a:solidFill>
                <a:highlight>
                  <a:srgbClr val="FFE7AF"/>
                </a:highlight>
                <a:latin typeface="Arial"/>
                <a:ea typeface="Arial"/>
                <a:cs typeface="Arial"/>
                <a:sym typeface="Arial"/>
              </a:rPr>
              <a:t>CSRenacimiento</a:t>
            </a:r>
            <a:r>
              <a:rPr lang="en" sz="2400">
                <a:solidFill>
                  <a:srgbClr val="333333"/>
                </a:solidFill>
                <a:highlight>
                  <a:srgbClr val="FFE7AF"/>
                </a:highlight>
                <a:latin typeface="Arial"/>
                <a:ea typeface="Arial"/>
                <a:cs typeface="Arial"/>
                <a:sym typeface="Arial"/>
              </a:rPr>
              <a:t>. Web. 29 Aug. 2015.</a:t>
            </a:r>
          </a:p>
          <a:p>
            <a:pPr lvl="0" rtl="0">
              <a:spcBef>
                <a:spcPts val="0"/>
              </a:spcBef>
              <a:buNone/>
            </a:pPr>
            <a:r>
              <a:rPr lang="en" sz="2400">
                <a:solidFill>
                  <a:srgbClr val="333333"/>
                </a:solidFill>
                <a:highlight>
                  <a:srgbClr val="FFE7AF"/>
                </a:highlight>
                <a:latin typeface="Arial"/>
                <a:ea typeface="Arial"/>
                <a:cs typeface="Arial"/>
                <a:sym typeface="Arial"/>
              </a:rPr>
              <a:t>-"Historia De España 7: El Siglo De Oro." </a:t>
            </a:r>
            <a:r>
              <a:rPr i="1" lang="en" sz="2400">
                <a:solidFill>
                  <a:srgbClr val="333333"/>
                </a:solidFill>
                <a:highlight>
                  <a:srgbClr val="FFE7AF"/>
                </a:highlight>
                <a:latin typeface="Arial"/>
                <a:ea typeface="Arial"/>
                <a:cs typeface="Arial"/>
                <a:sym typeface="Arial"/>
              </a:rPr>
              <a:t>YouTube</a:t>
            </a:r>
            <a:r>
              <a:rPr lang="en" sz="2400">
                <a:solidFill>
                  <a:srgbClr val="333333"/>
                </a:solidFill>
                <a:highlight>
                  <a:srgbClr val="FFE7AF"/>
                </a:highlight>
                <a:latin typeface="Arial"/>
                <a:ea typeface="Arial"/>
                <a:cs typeface="Arial"/>
                <a:sym typeface="Arial"/>
              </a:rPr>
              <a:t>. YouTube. Web. 29 Aug. 2015.</a:t>
            </a:r>
          </a:p>
          <a:p>
            <a:pPr lvl="0">
              <a:spcBef>
                <a:spcPts val="0"/>
              </a:spcBef>
              <a:buNone/>
            </a:pPr>
            <a:r>
              <a:rPr lang="en" sz="2400">
                <a:solidFill>
                  <a:srgbClr val="333333"/>
                </a:solidFill>
                <a:highlight>
                  <a:srgbClr val="FFE7AF"/>
                </a:highlight>
                <a:latin typeface="Arial"/>
                <a:ea typeface="Arial"/>
                <a:cs typeface="Arial"/>
                <a:sym typeface="Arial"/>
              </a:rPr>
              <a:t>-"Poesía.Renacimiento." </a:t>
            </a:r>
            <a:r>
              <a:rPr i="1" lang="en" sz="2400">
                <a:solidFill>
                  <a:srgbClr val="333333"/>
                </a:solidFill>
                <a:highlight>
                  <a:srgbClr val="FFE7AF"/>
                </a:highlight>
                <a:latin typeface="Arial"/>
                <a:ea typeface="Arial"/>
                <a:cs typeface="Arial"/>
                <a:sym typeface="Arial"/>
              </a:rPr>
              <a:t>Poesía.Renacimiento</a:t>
            </a:r>
            <a:r>
              <a:rPr lang="en" sz="2400">
                <a:solidFill>
                  <a:srgbClr val="333333"/>
                </a:solidFill>
                <a:highlight>
                  <a:srgbClr val="FFE7AF"/>
                </a:highlight>
                <a:latin typeface="Arial"/>
                <a:ea typeface="Arial"/>
                <a:cs typeface="Arial"/>
                <a:sym typeface="Arial"/>
              </a:rPr>
              <a:t>. Web. 29 Aug. 2015.</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El siglo de oro</a:t>
            </a:r>
          </a:p>
        </p:txBody>
      </p:sp>
      <p:sp>
        <p:nvSpPr>
          <p:cNvPr id="51" name="Shape 51"/>
          <p:cNvSpPr txBox="1"/>
          <p:nvPr>
            <p:ph idx="1" type="body"/>
          </p:nvPr>
        </p:nvSpPr>
        <p:spPr>
          <a:xfrm>
            <a:off x="457200" y="1200150"/>
            <a:ext cx="8229600" cy="3725700"/>
          </a:xfrm>
          <a:prstGeom prst="rect">
            <a:avLst/>
          </a:prstGeom>
        </p:spPr>
        <p:txBody>
          <a:bodyPr anchorCtr="0" anchor="t" bIns="91425" lIns="91425" rIns="91425" tIns="91425">
            <a:noAutofit/>
          </a:bodyPr>
          <a:lstStyle/>
          <a:p>
            <a:pPr lvl="0" algn="ctr">
              <a:spcBef>
                <a:spcPts val="0"/>
              </a:spcBef>
              <a:buNone/>
            </a:pPr>
            <a:r>
              <a:rPr lang="en" sz="2400"/>
              <a:t>El periodo de tiempo que empezó con el casamiento de Ferdinand e Isabella al final del siglo XIV y terminó con la muerte del dramaturgo Calderón en 1681. Era un periodo de expansión, fervor político y religioso, y de movimientos literarios influenciales con algunos de los artistas mejor conocidos en la historia de españa.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t/>
            </a:r>
            <a:endParaRPr/>
          </a:p>
        </p:txBody>
      </p:sp>
      <p:sp>
        <p:nvSpPr>
          <p:cNvPr id="57" name="Shape 5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58" name="Shape 58"/>
          <p:cNvGraphicFramePr/>
          <p:nvPr/>
        </p:nvGraphicFramePr>
        <p:xfrm>
          <a:off x="-42750" y="-69375"/>
          <a:ext cx="3000000" cy="3000000"/>
        </p:xfrm>
        <a:graphic>
          <a:graphicData uri="http://schemas.openxmlformats.org/drawingml/2006/table">
            <a:tbl>
              <a:tblPr>
                <a:solidFill>
                  <a:srgbClr val="FFFFFF"/>
                </a:solidFill>
                <a:tableStyleId>{2DAE821F-1E2C-46E0-9F74-D4D42939E000}</a:tableStyleId>
              </a:tblPr>
              <a:tblGrid>
                <a:gridCol w="4747125"/>
                <a:gridCol w="4439625"/>
              </a:tblGrid>
              <a:tr h="444025">
                <a:tc>
                  <a:txBody>
                    <a:bodyPr>
                      <a:noAutofit/>
                    </a:bodyPr>
                    <a:lstStyle/>
                    <a:p>
                      <a:pPr lvl="0" rtl="0" algn="ctr">
                        <a:lnSpc>
                          <a:spcPct val="115000"/>
                        </a:lnSpc>
                        <a:spcBef>
                          <a:spcPts val="0"/>
                        </a:spcBef>
                        <a:buNone/>
                      </a:pPr>
                      <a:r>
                        <a:rPr b="1" lang="en" sz="1600" u="sng">
                          <a:latin typeface="Comic Sans MS"/>
                          <a:ea typeface="Comic Sans MS"/>
                          <a:cs typeface="Comic Sans MS"/>
                          <a:sym typeface="Comic Sans MS"/>
                        </a:rPr>
                        <a:t>Edad Media (siglos V-XV)</a:t>
                      </a:r>
                    </a:p>
                  </a:txBody>
                  <a:tcPr marT="91425" marB="91425" marR="91425" marL="91425"/>
                </a:tc>
                <a:tc>
                  <a:txBody>
                    <a:bodyPr>
                      <a:noAutofit/>
                    </a:bodyPr>
                    <a:lstStyle/>
                    <a:p>
                      <a:pPr lvl="0" rtl="0" algn="ctr">
                        <a:lnSpc>
                          <a:spcPct val="115000"/>
                        </a:lnSpc>
                        <a:spcBef>
                          <a:spcPts val="0"/>
                        </a:spcBef>
                        <a:buNone/>
                      </a:pPr>
                      <a:r>
                        <a:rPr b="1" lang="en" sz="1600" u="sng">
                          <a:latin typeface="Comic Sans MS"/>
                          <a:ea typeface="Comic Sans MS"/>
                          <a:cs typeface="Comic Sans MS"/>
                          <a:sym typeface="Comic Sans MS"/>
                        </a:rPr>
                        <a:t>Siglo de Oro</a:t>
                      </a:r>
                      <a:r>
                        <a:rPr b="1" lang="en" sz="1600" u="sng">
                          <a:latin typeface="Comic Sans MS"/>
                          <a:ea typeface="Comic Sans MS"/>
                          <a:cs typeface="Comic Sans MS"/>
                          <a:sym typeface="Comic Sans MS"/>
                        </a:rPr>
                        <a:t> (siglos XVI y XVII)</a:t>
                      </a:r>
                    </a:p>
                  </a:txBody>
                  <a:tcPr marT="91425" marB="91425" marR="91425" marL="91425"/>
                </a:tc>
              </a:tr>
              <a:tr h="100000">
                <a:tc gridSpan="2">
                  <a:txBody>
                    <a:bodyPr>
                      <a:noAutofit/>
                    </a:bodyPr>
                    <a:lstStyle/>
                    <a:p>
                      <a:pPr lvl="0" rtl="0" algn="ctr">
                        <a:lnSpc>
                          <a:spcPct val="115000"/>
                        </a:lnSpc>
                        <a:spcBef>
                          <a:spcPts val="0"/>
                        </a:spcBef>
                        <a:buNone/>
                      </a:pPr>
                      <a:r>
                        <a:rPr b="1" i="1" lang="en" sz="1200">
                          <a:latin typeface="Comic Sans MS"/>
                          <a:ea typeface="Comic Sans MS"/>
                          <a:cs typeface="Comic Sans MS"/>
                          <a:sym typeface="Comic Sans MS"/>
                        </a:rPr>
                        <a:t>Clases sociales</a:t>
                      </a:r>
                    </a:p>
                  </a:txBody>
                  <a:tcPr marT="91425" marB="91425" marR="91425" marL="91425"/>
                </a:tc>
                <a:tc hMerge="1"/>
              </a:tr>
              <a:tr h="584400">
                <a:tc>
                  <a:txBody>
                    <a:bodyPr>
                      <a:noAutofit/>
                    </a:bodyPr>
                    <a:lstStyle/>
                    <a:p>
                      <a:pPr lvl="0" rtl="0">
                        <a:spcBef>
                          <a:spcPts val="0"/>
                        </a:spcBef>
                        <a:buNone/>
                      </a:pPr>
                      <a:r>
                        <a:rPr lang="en" sz="1200">
                          <a:latin typeface="Comic Sans MS"/>
                          <a:ea typeface="Comic Sans MS"/>
                          <a:cs typeface="Comic Sans MS"/>
                          <a:sym typeface="Comic Sans MS"/>
                        </a:rPr>
                        <a:t>La sociedad medieval estaba estructurada en tres clases sociales: la nobleza, el clero y el pueblo.</a:t>
                      </a:r>
                    </a:p>
                  </a:txBody>
                  <a:tcPr marT="91425" marB="91425" marR="91425" marL="91425"/>
                </a:tc>
                <a:tc>
                  <a:txBody>
                    <a:bodyPr>
                      <a:noAutofit/>
                    </a:bodyPr>
                    <a:lstStyle/>
                    <a:p>
                      <a:pPr lvl="0" rtl="0">
                        <a:spcBef>
                          <a:spcPts val="0"/>
                        </a:spcBef>
                        <a:buNone/>
                      </a:pPr>
                      <a:r>
                        <a:rPr lang="en" sz="1200">
                          <a:latin typeface="Comic Sans MS"/>
                          <a:ea typeface="Comic Sans MS"/>
                          <a:cs typeface="Comic Sans MS"/>
                          <a:sym typeface="Comic Sans MS"/>
                        </a:rPr>
                        <a:t>Al llegar el Renacimiento surge una nueva clase social: la burguesía. Está formada por comerciantes y artesanos que tienen dinero.</a:t>
                      </a:r>
                    </a:p>
                  </a:txBody>
                  <a:tcPr marT="91425" marB="91425" marR="91425" marL="91425"/>
                </a:tc>
              </a:tr>
              <a:tr h="379550">
                <a:tc gridSpan="2">
                  <a:txBody>
                    <a:bodyPr>
                      <a:noAutofit/>
                    </a:bodyPr>
                    <a:lstStyle/>
                    <a:p>
                      <a:pPr lvl="0" rtl="0" algn="ctr">
                        <a:lnSpc>
                          <a:spcPct val="115000"/>
                        </a:lnSpc>
                        <a:spcBef>
                          <a:spcPts val="0"/>
                        </a:spcBef>
                        <a:buNone/>
                      </a:pPr>
                      <a:r>
                        <a:rPr b="1" i="1" lang="en" sz="1200">
                          <a:latin typeface="Comic Sans MS"/>
                          <a:ea typeface="Comic Sans MS"/>
                          <a:cs typeface="Comic Sans MS"/>
                          <a:sym typeface="Comic Sans MS"/>
                        </a:rPr>
                        <a:t>Situación política</a:t>
                      </a:r>
                    </a:p>
                  </a:txBody>
                  <a:tcPr marT="91425" marB="91425" marR="91425" marL="91425"/>
                </a:tc>
                <a:tc hMerge="1"/>
              </a:tr>
              <a:tr h="702000">
                <a:tc>
                  <a:txBody>
                    <a:bodyPr>
                      <a:noAutofit/>
                    </a:bodyPr>
                    <a:lstStyle/>
                    <a:p>
                      <a:pPr lvl="0" rtl="0">
                        <a:spcBef>
                          <a:spcPts val="0"/>
                        </a:spcBef>
                        <a:buNone/>
                      </a:pPr>
                      <a:r>
                        <a:rPr lang="en" sz="1200">
                          <a:latin typeface="Comic Sans MS"/>
                          <a:ea typeface="Comic Sans MS"/>
                          <a:cs typeface="Comic Sans MS"/>
                          <a:sym typeface="Comic Sans MS"/>
                        </a:rPr>
                        <a:t>Durante la Edad Media; el poder real; necesitaba la ayuda de los nobles para luchar contra los árabes.</a:t>
                      </a:r>
                    </a:p>
                  </a:txBody>
                  <a:tcPr marT="91425" marB="91425" marR="91425" marL="91425"/>
                </a:tc>
                <a:tc>
                  <a:txBody>
                    <a:bodyPr>
                      <a:noAutofit/>
                    </a:bodyPr>
                    <a:lstStyle/>
                    <a:p>
                      <a:pPr lvl="0" rtl="0">
                        <a:spcBef>
                          <a:spcPts val="0"/>
                        </a:spcBef>
                        <a:buNone/>
                      </a:pPr>
                      <a:r>
                        <a:rPr lang="en" sz="1200">
                          <a:latin typeface="Comic Sans MS"/>
                          <a:ea typeface="Comic Sans MS"/>
                          <a:cs typeface="Comic Sans MS"/>
                          <a:sym typeface="Comic Sans MS"/>
                        </a:rPr>
                        <a:t>En el Renacimiento se fortalece el poder real. El dueño absoluto es el monarca, y los nobles se convierten en cortesanos.</a:t>
                      </a:r>
                    </a:p>
                  </a:txBody>
                  <a:tcPr marT="91425" marB="91425" marR="91425" marL="91425"/>
                </a:tc>
              </a:tr>
              <a:tr h="379550">
                <a:tc gridSpan="2">
                  <a:txBody>
                    <a:bodyPr>
                      <a:noAutofit/>
                    </a:bodyPr>
                    <a:lstStyle/>
                    <a:p>
                      <a:pPr lvl="0" rtl="0" algn="ctr">
                        <a:lnSpc>
                          <a:spcPct val="115000"/>
                        </a:lnSpc>
                        <a:spcBef>
                          <a:spcPts val="0"/>
                        </a:spcBef>
                        <a:buNone/>
                      </a:pPr>
                      <a:r>
                        <a:rPr b="1" i="1" lang="en" sz="1200">
                          <a:latin typeface="Comic Sans MS"/>
                          <a:ea typeface="Comic Sans MS"/>
                          <a:cs typeface="Comic Sans MS"/>
                          <a:sym typeface="Comic Sans MS"/>
                        </a:rPr>
                        <a:t>Conceptos sobre la vida</a:t>
                      </a:r>
                    </a:p>
                  </a:txBody>
                  <a:tcPr marT="91425" marB="91425" marR="91425" marL="91425"/>
                </a:tc>
                <a:tc hMerge="1"/>
              </a:tr>
              <a:tr h="787150">
                <a:tc>
                  <a:txBody>
                    <a:bodyPr>
                      <a:noAutofit/>
                    </a:bodyPr>
                    <a:lstStyle/>
                    <a:p>
                      <a:pPr lvl="0" rtl="0">
                        <a:spcBef>
                          <a:spcPts val="0"/>
                        </a:spcBef>
                        <a:buNone/>
                      </a:pPr>
                      <a:r>
                        <a:rPr lang="en" sz="1200">
                          <a:latin typeface="Comic Sans MS"/>
                          <a:ea typeface="Comic Sans MS"/>
                          <a:cs typeface="Comic Sans MS"/>
                          <a:sym typeface="Comic Sans MS"/>
                        </a:rPr>
                        <a:t>El hombre del medievo concibe la vida como un valle de sufrimiento y de lágrimas. La muerte era considerada muchas veces como una liberación.</a:t>
                      </a:r>
                    </a:p>
                    <a:p>
                      <a:pPr lvl="0" rtl="0">
                        <a:spcBef>
                          <a:spcPts val="0"/>
                        </a:spcBef>
                        <a:buNone/>
                      </a:pPr>
                      <a:r>
                        <a:rPr lang="en" sz="1200">
                          <a:latin typeface="Comic Sans MS"/>
                          <a:ea typeface="Comic Sans MS"/>
                          <a:cs typeface="Comic Sans MS"/>
                          <a:sym typeface="Comic Sans MS"/>
                        </a:rPr>
                        <a:t>El ideal de hombre medieval es el caballero o guerrero.</a:t>
                      </a:r>
                    </a:p>
                  </a:txBody>
                  <a:tcPr marT="91425" marB="91425" marR="91425" marL="91425"/>
                </a:tc>
                <a:tc>
                  <a:txBody>
                    <a:bodyPr>
                      <a:noAutofit/>
                    </a:bodyPr>
                    <a:lstStyle/>
                    <a:p>
                      <a:pPr lvl="0" rtl="0">
                        <a:spcBef>
                          <a:spcPts val="0"/>
                        </a:spcBef>
                        <a:buNone/>
                      </a:pPr>
                      <a:r>
                        <a:rPr lang="en" sz="1200">
                          <a:latin typeface="Comic Sans MS"/>
                          <a:ea typeface="Comic Sans MS"/>
                          <a:cs typeface="Comic Sans MS"/>
                          <a:sym typeface="Comic Sans MS"/>
                        </a:rPr>
                        <a:t>El hombre renacentista concibe la vida como una etapa de la que hay que disfrutar antes de que llegue la muerte.</a:t>
                      </a:r>
                    </a:p>
                    <a:p>
                      <a:pPr lvl="0" rtl="0">
                        <a:spcBef>
                          <a:spcPts val="0"/>
                        </a:spcBef>
                        <a:buNone/>
                      </a:pPr>
                      <a:r>
                        <a:rPr lang="en" sz="1200">
                          <a:latin typeface="Comic Sans MS"/>
                          <a:ea typeface="Comic Sans MS"/>
                          <a:cs typeface="Comic Sans MS"/>
                          <a:sym typeface="Comic Sans MS"/>
                        </a:rPr>
                        <a:t>El ideal de hombre renacentista es el cortesano: hombre de armas y hombre de letras.</a:t>
                      </a:r>
                    </a:p>
                  </a:txBody>
                  <a:tcPr marT="91425" marB="91425" marR="91425" marL="91425"/>
                </a:tc>
              </a:tr>
              <a:tr h="131425">
                <a:tc gridSpan="2">
                  <a:txBody>
                    <a:bodyPr>
                      <a:noAutofit/>
                    </a:bodyPr>
                    <a:lstStyle/>
                    <a:p>
                      <a:pPr lvl="0" rtl="0" algn="ctr">
                        <a:lnSpc>
                          <a:spcPct val="115000"/>
                        </a:lnSpc>
                        <a:spcBef>
                          <a:spcPts val="0"/>
                        </a:spcBef>
                        <a:buNone/>
                      </a:pPr>
                      <a:r>
                        <a:rPr b="1" i="1" lang="en" sz="1200">
                          <a:latin typeface="Comic Sans MS"/>
                          <a:ea typeface="Comic Sans MS"/>
                          <a:cs typeface="Comic Sans MS"/>
                          <a:sym typeface="Comic Sans MS"/>
                        </a:rPr>
                        <a:t>La cultura</a:t>
                      </a:r>
                    </a:p>
                  </a:txBody>
                  <a:tcPr marT="91425" marB="91425" marR="91425" marL="91425"/>
                </a:tc>
                <a:tc hMerge="1"/>
              </a:tr>
              <a:tr h="1052075">
                <a:tc>
                  <a:txBody>
                    <a:bodyPr>
                      <a:noAutofit/>
                    </a:bodyPr>
                    <a:lstStyle/>
                    <a:p>
                      <a:pPr lvl="0" rtl="0">
                        <a:spcBef>
                          <a:spcPts val="0"/>
                        </a:spcBef>
                        <a:buNone/>
                      </a:pPr>
                      <a:r>
                        <a:rPr lang="en" sz="1200">
                          <a:latin typeface="Comic Sans MS"/>
                          <a:ea typeface="Comic Sans MS"/>
                          <a:cs typeface="Comic Sans MS"/>
                          <a:sym typeface="Comic Sans MS"/>
                        </a:rPr>
                        <a:t>Durante la Edad Media el pueblo era analfabeto; la cultura estaba encerrada en los monasterios. La iglesia era la única representante del saber.</a:t>
                      </a:r>
                    </a:p>
                    <a:p>
                      <a:pPr lvl="0" rtl="0">
                        <a:spcBef>
                          <a:spcPts val="0"/>
                        </a:spcBef>
                        <a:buNone/>
                      </a:pPr>
                      <a:r>
                        <a:rPr lang="en" sz="1200">
                          <a:latin typeface="Comic Sans MS"/>
                          <a:ea typeface="Comic Sans MS"/>
                          <a:cs typeface="Comic Sans MS"/>
                          <a:sym typeface="Comic Sans MS"/>
                        </a:rPr>
                        <a:t>Los libros eran muy escasos, ya que era muy costoso escribirlos a mano.</a:t>
                      </a:r>
                    </a:p>
                  </a:txBody>
                  <a:tcPr marT="91425" marB="91425" marR="91425" marL="91425"/>
                </a:tc>
                <a:tc>
                  <a:txBody>
                    <a:bodyPr>
                      <a:noAutofit/>
                    </a:bodyPr>
                    <a:lstStyle/>
                    <a:p>
                      <a:pPr lvl="0" rtl="0">
                        <a:spcBef>
                          <a:spcPts val="0"/>
                        </a:spcBef>
                        <a:buNone/>
                      </a:pPr>
                      <a:r>
                        <a:rPr lang="en" sz="1200">
                          <a:latin typeface="Comic Sans MS"/>
                          <a:ea typeface="Comic Sans MS"/>
                          <a:cs typeface="Comic Sans MS"/>
                          <a:sym typeface="Comic Sans MS"/>
                        </a:rPr>
                        <a:t>El hombre renacentista siente necesidad de saber y aprender. Aparecen hombres de ciencia que ya no poseen una educación eclesiástica.</a:t>
                      </a:r>
                    </a:p>
                    <a:p>
                      <a:pPr lvl="0" rtl="0">
                        <a:spcBef>
                          <a:spcPts val="0"/>
                        </a:spcBef>
                        <a:buNone/>
                      </a:pPr>
                      <a:r>
                        <a:rPr lang="en" sz="1200">
                          <a:latin typeface="Comic Sans MS"/>
                          <a:ea typeface="Comic Sans MS"/>
                          <a:cs typeface="Comic Sans MS"/>
                          <a:sym typeface="Comic Sans MS"/>
                        </a:rPr>
                        <a:t>Con la invención de la imprenta durante el siglo XV, se facilita la difusión de libros.</a:t>
                      </a: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El siglo de oro</a:t>
            </a:r>
          </a:p>
        </p:txBody>
      </p:sp>
      <p:sp>
        <p:nvSpPr>
          <p:cNvPr id="64" name="Shape 64"/>
          <p:cNvSpPr txBox="1"/>
          <p:nvPr>
            <p:ph idx="1" type="body"/>
          </p:nvPr>
        </p:nvSpPr>
        <p:spPr>
          <a:xfrm>
            <a:off x="457200" y="1200150"/>
            <a:ext cx="3994500" cy="3725700"/>
          </a:xfrm>
          <a:prstGeom prst="rect">
            <a:avLst/>
          </a:prstGeom>
        </p:spPr>
        <p:txBody>
          <a:bodyPr anchorCtr="0" anchor="t" bIns="91425" lIns="91425" rIns="91425" tIns="91425">
            <a:noAutofit/>
          </a:bodyPr>
          <a:lstStyle/>
          <a:p>
            <a:pPr lvl="0">
              <a:spcBef>
                <a:spcPts val="0"/>
              </a:spcBef>
              <a:buNone/>
            </a:pPr>
            <a:r>
              <a:rPr lang="en"/>
              <a:t>El renacimiento</a:t>
            </a:r>
          </a:p>
        </p:txBody>
      </p:sp>
      <p:sp>
        <p:nvSpPr>
          <p:cNvPr id="65" name="Shape 65"/>
          <p:cNvSpPr txBox="1"/>
          <p:nvPr>
            <p:ph idx="2" type="body"/>
          </p:nvPr>
        </p:nvSpPr>
        <p:spPr>
          <a:xfrm>
            <a:off x="4692273" y="1200150"/>
            <a:ext cx="3994500" cy="3725700"/>
          </a:xfrm>
          <a:prstGeom prst="rect">
            <a:avLst/>
          </a:prstGeom>
        </p:spPr>
        <p:txBody>
          <a:bodyPr anchorCtr="0" anchor="t" bIns="91425" lIns="91425" rIns="91425" tIns="91425">
            <a:noAutofit/>
          </a:bodyPr>
          <a:lstStyle/>
          <a:p>
            <a:pPr lvl="0">
              <a:spcBef>
                <a:spcPts val="0"/>
              </a:spcBef>
              <a:buNone/>
            </a:pPr>
            <a:r>
              <a:rPr lang="en"/>
              <a:t>El barroco</a:t>
            </a:r>
          </a:p>
        </p:txBody>
      </p:sp>
      <p:pic>
        <p:nvPicPr>
          <p:cNvPr id="66" name="Shape 66"/>
          <p:cNvPicPr preferRelativeResize="0"/>
          <p:nvPr/>
        </p:nvPicPr>
        <p:blipFill>
          <a:blip r:embed="rId3">
            <a:alphaModFix/>
          </a:blip>
          <a:stretch>
            <a:fillRect/>
          </a:stretch>
        </p:blipFill>
        <p:spPr>
          <a:xfrm>
            <a:off x="457200" y="2104325"/>
            <a:ext cx="3050500" cy="2882725"/>
          </a:xfrm>
          <a:prstGeom prst="rect">
            <a:avLst/>
          </a:prstGeom>
          <a:noFill/>
          <a:ln>
            <a:noFill/>
          </a:ln>
        </p:spPr>
      </p:pic>
      <p:pic>
        <p:nvPicPr>
          <p:cNvPr id="67" name="Shape 67"/>
          <p:cNvPicPr preferRelativeResize="0"/>
          <p:nvPr/>
        </p:nvPicPr>
        <p:blipFill>
          <a:blip r:embed="rId4">
            <a:alphaModFix/>
          </a:blip>
          <a:stretch>
            <a:fillRect/>
          </a:stretch>
        </p:blipFill>
        <p:spPr>
          <a:xfrm>
            <a:off x="4768475" y="2020960"/>
            <a:ext cx="4041576" cy="30463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¿Cuál es el renacimiento?</a:t>
            </a:r>
          </a:p>
        </p:txBody>
      </p:sp>
      <p:sp>
        <p:nvSpPr>
          <p:cNvPr id="73" name="Shape 7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algn="ctr">
              <a:spcBef>
                <a:spcPts val="0"/>
              </a:spcBef>
              <a:buNone/>
            </a:pPr>
            <a:r>
              <a:rPr lang="en" sz="2400">
                <a:solidFill>
                  <a:srgbClr val="000000"/>
                </a:solidFill>
                <a:latin typeface="Comic Sans MS"/>
                <a:ea typeface="Comic Sans MS"/>
                <a:cs typeface="Comic Sans MS"/>
                <a:sym typeface="Comic Sans MS"/>
              </a:rPr>
              <a:t>Es un movimiento cultural europeo que supone una vuelta a los valores de la antigüedad grecolatina.  Nace en Italia en el siglo XIV y se extiende por Europa en los siglos XV y XVI.</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El contexto histórico</a:t>
            </a:r>
          </a:p>
        </p:txBody>
      </p:sp>
      <p:pic>
        <p:nvPicPr>
          <p:cNvPr id="79" name="Shape 79"/>
          <p:cNvPicPr preferRelativeResize="0"/>
          <p:nvPr/>
        </p:nvPicPr>
        <p:blipFill>
          <a:blip r:embed="rId3">
            <a:alphaModFix/>
          </a:blip>
          <a:stretch>
            <a:fillRect/>
          </a:stretch>
        </p:blipFill>
        <p:spPr>
          <a:xfrm>
            <a:off x="305075" y="122150"/>
            <a:ext cx="1540449" cy="2259299"/>
          </a:xfrm>
          <a:prstGeom prst="rect">
            <a:avLst/>
          </a:prstGeom>
          <a:noFill/>
          <a:ln>
            <a:noFill/>
          </a:ln>
        </p:spPr>
      </p:pic>
      <p:pic>
        <p:nvPicPr>
          <p:cNvPr id="80" name="Shape 80"/>
          <p:cNvPicPr preferRelativeResize="0"/>
          <p:nvPr/>
        </p:nvPicPr>
        <p:blipFill rotWithShape="1">
          <a:blip r:embed="rId4">
            <a:alphaModFix/>
          </a:blip>
          <a:srcRect b="6187" l="0" r="0" t="8698"/>
          <a:stretch/>
        </p:blipFill>
        <p:spPr>
          <a:xfrm>
            <a:off x="76475" y="2623125"/>
            <a:ext cx="4295300" cy="2468275"/>
          </a:xfrm>
          <a:prstGeom prst="rect">
            <a:avLst/>
          </a:prstGeom>
          <a:noFill/>
          <a:ln>
            <a:noFill/>
          </a:ln>
        </p:spPr>
      </p:pic>
      <p:sp>
        <p:nvSpPr>
          <p:cNvPr id="81" name="Shape 81"/>
          <p:cNvSpPr txBox="1"/>
          <p:nvPr>
            <p:ph idx="1" type="body"/>
          </p:nvPr>
        </p:nvSpPr>
        <p:spPr>
          <a:xfrm>
            <a:off x="4219200" y="1139575"/>
            <a:ext cx="5012099" cy="3725699"/>
          </a:xfrm>
          <a:prstGeom prst="rect">
            <a:avLst/>
          </a:prstGeom>
        </p:spPr>
        <p:txBody>
          <a:bodyPr anchorCtr="0" anchor="t" bIns="91425" lIns="91425" rIns="91425" tIns="91425">
            <a:noAutofit/>
          </a:bodyPr>
          <a:lstStyle/>
          <a:p>
            <a:pPr lvl="0" rtl="0">
              <a:spcBef>
                <a:spcPts val="0"/>
              </a:spcBef>
              <a:buNone/>
            </a:pPr>
            <a:r>
              <a:rPr lang="en" sz="1800">
                <a:solidFill>
                  <a:srgbClr val="000000"/>
                </a:solidFill>
                <a:latin typeface="Comic Sans MS"/>
                <a:ea typeface="Comic Sans MS"/>
                <a:cs typeface="Comic Sans MS"/>
                <a:sym typeface="Comic Sans MS"/>
              </a:rPr>
              <a:t>Entre la causas que originan este movimiento hay que citar:</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situación económica y social de Italia, donde la prosperidad comercial ha creado una burguesía muy desarrollada, culta y refinada.</a:t>
            </a:r>
          </a:p>
          <a:p>
            <a:pPr indent="-342900" lvl="0" marL="45720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El establecimiento en Italia de muchos sabios griegos, depositarios de la cultura grecolatina,  que huyen de Constantinopla al ser ésta conquistada por los turcos.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El contexto histórico</a:t>
            </a:r>
          </a:p>
        </p:txBody>
      </p:sp>
      <p:sp>
        <p:nvSpPr>
          <p:cNvPr id="87" name="Shape 87"/>
          <p:cNvSpPr txBox="1"/>
          <p:nvPr>
            <p:ph idx="1" type="body"/>
          </p:nvPr>
        </p:nvSpPr>
        <p:spPr>
          <a:xfrm>
            <a:off x="97875" y="1063375"/>
            <a:ext cx="4397999" cy="3862500"/>
          </a:xfrm>
          <a:prstGeom prst="rect">
            <a:avLst/>
          </a:prstGeom>
        </p:spPr>
        <p:txBody>
          <a:bodyPr anchorCtr="0" anchor="t" bIns="91425" lIns="91425" rIns="91425" tIns="91425">
            <a:noAutofit/>
          </a:bodyPr>
          <a:lstStyle/>
          <a:p>
            <a:pPr lvl="0" rtl="0">
              <a:lnSpc>
                <a:spcPct val="115000"/>
              </a:lnSpc>
              <a:spcBef>
                <a:spcPts val="0"/>
              </a:spcBef>
              <a:buNone/>
            </a:pPr>
            <a:r>
              <a:t/>
            </a:r>
            <a:endParaRPr sz="1800">
              <a:solidFill>
                <a:srgbClr val="000000"/>
              </a:solidFill>
              <a:latin typeface="Comic Sans MS"/>
              <a:ea typeface="Comic Sans MS"/>
              <a:cs typeface="Comic Sans MS"/>
              <a:sym typeface="Comic Sans MS"/>
            </a:endParaRP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presencia de los </a:t>
            </a:r>
            <a:r>
              <a:rPr i="1" lang="en" sz="1800">
                <a:solidFill>
                  <a:srgbClr val="000000"/>
                </a:solidFill>
                <a:latin typeface="Comic Sans MS"/>
                <a:ea typeface="Comic Sans MS"/>
                <a:cs typeface="Comic Sans MS"/>
                <a:sym typeface="Comic Sans MS"/>
              </a:rPr>
              <a:t>humanistas</a:t>
            </a:r>
            <a:r>
              <a:rPr lang="en" sz="1800">
                <a:solidFill>
                  <a:srgbClr val="000000"/>
                </a:solidFill>
                <a:latin typeface="Comic Sans MS"/>
                <a:ea typeface="Comic Sans MS"/>
                <a:cs typeface="Comic Sans MS"/>
                <a:sym typeface="Comic Sans MS"/>
              </a:rPr>
              <a:t>, hombres cultos que saben latín y griego, que se interesan por la Antigüedad y también por los avances técnicos y científicos.</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expansión del saber a través de las universidades.</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invención de la imprenta que permite la rápida difusión del saber.</a:t>
            </a:r>
          </a:p>
          <a:p>
            <a:pPr lvl="0" rtl="0">
              <a:lnSpc>
                <a:spcPct val="115000"/>
              </a:lnSpc>
              <a:spcBef>
                <a:spcPts val="0"/>
              </a:spcBef>
              <a:buNone/>
            </a:pPr>
            <a:r>
              <a:t/>
            </a:r>
            <a:endParaRPr sz="1800">
              <a:solidFill>
                <a:srgbClr val="000000"/>
              </a:solidFill>
              <a:latin typeface="Comic Sans MS"/>
              <a:ea typeface="Comic Sans MS"/>
              <a:cs typeface="Comic Sans MS"/>
              <a:sym typeface="Comic Sans MS"/>
            </a:endParaRPr>
          </a:p>
          <a:p>
            <a:pPr lvl="0">
              <a:spcBef>
                <a:spcPts val="0"/>
              </a:spcBef>
              <a:buNone/>
            </a:pPr>
            <a:r>
              <a:t/>
            </a:r>
            <a:endParaRPr/>
          </a:p>
        </p:txBody>
      </p:sp>
      <p:sp>
        <p:nvSpPr>
          <p:cNvPr descr="http://www.artehistoria.jcyl.es/histesp/  El siglo XVII es una centuria ocupada por los últimos monarcas de la casa de Austria. Son los llamados Austrias menores: Felipe III, Felipe IV y Carlos II.  A comienzos del siglo XVII, la Monarquía hispana es un poderosísimo imperio con posesiones en buena parte del mundo. Desde la corte de Madrid se gobierna sobre el resto de reinos peninsulares, mientras en la Europa del norte y central son españoles los Países Bajos y el Franco Condado. En Italia, los Habsburgo dominan el Milanesado y los reinos de Nápoles y Sicilia. La presencia hispana en Africa es pequeña aunque estratégica, con las plazas de Orán y Melilla, además de las Canarias, escala esencial en la navegación hacia América.  En el Caribe americano, la expansión española ha conseguido controlar las islas de Cuba y La Española, además de la península de Florida. Ya en Tierra Firme, se han creado el Virreinato de Nueva España, con capital en México, y el del Perú, gobernado desde la ciudad de Lima, fundada en 1535. Por último, en Asia, la presencia española se traduce en la colonización de las islas Filipinas.  Desde 1581 y hasta 1640 el reino de Portugal se integra en la Monarquía Hispánica, lo que suma a ésta nuevos territorios. Los navegantes portugueses, volcados en el comercio con Oriente, han establecido numerosas e importantes escalas, como las Azores y Madeira. En Africa, cuentan con factorías en Tánger, Ceuta, Guinea, Accra, Angola, y la costa oriental africana. En la península Arábiga, los portugueses controlan el estrecho de Ormuz. En la India, establecen factorías en Diu, Goa y Ceilán. En Indonesia, cuentan con colonias en Syriam, Malaca, Sumatra, Java, Célebes y Timor. Finalmente, la estratégica Macao les abre las puertas de la Gran China. También hay que considerar las posesiones portuguesas en América, una amplia franja costera en Brasil que cuenta con ciudades como Río o Recife. -- Suscríbete a nuestro canal :  ▶ http://bit.ly/10rPVgk  Síguenos en:  ▶ https://www.facebook.com/artehistoria ▶ http://pinterest.com/artehistoria/ ▶ https://twitter.com/ArteHistoriaCom ▶ http://www.youtube.com/artehistoriacom/  ArteHistoria : la web del Arte y la Cultura en español.  Artehistoria es una iniciativa privada dedicada a la creación de contenidos culturales mediante la utilización de técnicas informáticas de última generación en las que se combinan las recreaciones y animaciones tridimensionales de ciudades, edificios y escenas de vida cotidiana a muy alta poligonización, con la creación de mapas evolutivos, estudios compositivos, digitalización de documentos, etc. Todo ello acompañado siempre de una información documental avalada por los profesores más destacados de la Universidad española. Los profesionales de esta empresa a lo largo de diferentes etapas y bajo diferentes sellos han puesto en el mercado cerca de 5 millones de discos con contenidos culturales.  © ArteHistoria. All rights reserved. http://www.artehistoria.jcyl.es/" id="88" name="Shape 88" title="Historia de España 7: El Siglo de Oro">
            <a:hlinkClick r:id="rId3"/>
          </p:cNvPr>
          <p:cNvSpPr/>
          <p:nvPr/>
        </p:nvSpPr>
        <p:spPr>
          <a:xfrm>
            <a:off x="4495800" y="1203925"/>
            <a:ext cx="4572000" cy="3429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46299" y="1416975"/>
            <a:ext cx="4772100" cy="3400124"/>
          </a:xfrm>
          <a:prstGeom prst="rect">
            <a:avLst/>
          </a:prstGeom>
          <a:noFill/>
          <a:ln>
            <a:noFill/>
          </a:ln>
        </p:spPr>
      </p:pic>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Los efectos en españa</a:t>
            </a:r>
          </a:p>
        </p:txBody>
      </p:sp>
      <p:sp>
        <p:nvSpPr>
          <p:cNvPr id="95" name="Shape 95"/>
          <p:cNvSpPr txBox="1"/>
          <p:nvPr>
            <p:ph idx="1" type="body"/>
          </p:nvPr>
        </p:nvSpPr>
        <p:spPr>
          <a:xfrm>
            <a:off x="4592025" y="2290950"/>
            <a:ext cx="4556400" cy="2030100"/>
          </a:xfrm>
          <a:prstGeom prst="rect">
            <a:avLst/>
          </a:prstGeom>
        </p:spPr>
        <p:txBody>
          <a:bodyPr anchorCtr="0" anchor="t" bIns="91425" lIns="91425" rIns="91425" tIns="91425">
            <a:noAutofit/>
          </a:bodyPr>
          <a:lstStyle/>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existencia de una nobleza, dominada políticamente, pero que detenta un gran poder económico.</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La carencia de una burguesía, salvo en Cataluña y Valencia donde está en decadencia.</a:t>
            </a:r>
          </a:p>
          <a:p>
            <a:pPr indent="-342900" lvl="0" marL="457200" rtl="0">
              <a:lnSpc>
                <a:spcPct val="115000"/>
              </a:lnSpc>
              <a:spcBef>
                <a:spcPts val="0"/>
              </a:spcBef>
              <a:buClr>
                <a:srgbClr val="000000"/>
              </a:buClr>
              <a:buSzPct val="100000"/>
              <a:buFont typeface="Arial"/>
            </a:pPr>
            <a:r>
              <a:rPr lang="en" sz="1800">
                <a:solidFill>
                  <a:srgbClr val="000000"/>
                </a:solidFill>
                <a:latin typeface="Comic Sans MS"/>
                <a:ea typeface="Comic Sans MS"/>
                <a:cs typeface="Comic Sans MS"/>
                <a:sym typeface="Comic Sans MS"/>
              </a:rPr>
              <a:t>El carácter predominantemente eclesiástico de la cultura.</a:t>
            </a:r>
          </a:p>
          <a:p>
            <a:pPr lvl="0">
              <a:spcBef>
                <a:spcPts val="0"/>
              </a:spcBef>
              <a:buNone/>
            </a:pPr>
            <a:r>
              <a:t/>
            </a:r>
            <a:endParaRPr/>
          </a:p>
        </p:txBody>
      </p:sp>
      <p:pic>
        <p:nvPicPr>
          <p:cNvPr id="96" name="Shape 96"/>
          <p:cNvPicPr preferRelativeResize="0"/>
          <p:nvPr/>
        </p:nvPicPr>
        <p:blipFill>
          <a:blip r:embed="rId4">
            <a:alphaModFix/>
          </a:blip>
          <a:stretch>
            <a:fillRect/>
          </a:stretch>
        </p:blipFill>
        <p:spPr>
          <a:xfrm>
            <a:off x="6906150" y="121225"/>
            <a:ext cx="2095500" cy="209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0"/>
              </a:spcBef>
              <a:buNone/>
            </a:pPr>
            <a:r>
              <a:rPr lang="en"/>
              <a:t>Características del renacimiento</a:t>
            </a:r>
          </a:p>
        </p:txBody>
      </p:sp>
      <p:sp>
        <p:nvSpPr>
          <p:cNvPr id="102" name="Shape 102"/>
          <p:cNvSpPr txBox="1"/>
          <p:nvPr>
            <p:ph idx="1" type="body"/>
          </p:nvPr>
        </p:nvSpPr>
        <p:spPr>
          <a:xfrm>
            <a:off x="315350" y="1200150"/>
            <a:ext cx="8371499" cy="3725699"/>
          </a:xfrm>
          <a:prstGeom prst="rect">
            <a:avLst/>
          </a:prstGeom>
        </p:spPr>
        <p:txBody>
          <a:bodyPr anchorCtr="0" anchor="t" bIns="91425" lIns="91425" rIns="91425" tIns="91425">
            <a:noAutofit/>
          </a:bodyPr>
          <a:lstStyle/>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La emulación del arte clásico grecorromano</a:t>
            </a:r>
          </a:p>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La búsqueda de un nuevo lenguaje que refleje las nuevas inquietudes. </a:t>
            </a:r>
          </a:p>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Se busca la </a:t>
            </a:r>
            <a:r>
              <a:rPr b="1" i="1" lang="en" sz="1400">
                <a:solidFill>
                  <a:srgbClr val="000000"/>
                </a:solidFill>
                <a:latin typeface="Comic Sans MS"/>
                <a:ea typeface="Comic Sans MS"/>
                <a:cs typeface="Comic Sans MS"/>
                <a:sym typeface="Comic Sans MS"/>
              </a:rPr>
              <a:t>Belleza </a:t>
            </a:r>
            <a:r>
              <a:rPr b="1" lang="en" sz="1400">
                <a:solidFill>
                  <a:srgbClr val="000000"/>
                </a:solidFill>
                <a:latin typeface="Comic Sans MS"/>
                <a:ea typeface="Comic Sans MS"/>
                <a:cs typeface="Comic Sans MS"/>
                <a:sym typeface="Comic Sans MS"/>
              </a:rPr>
              <a:t>en la naturaleza, en el hombre y en sus creaciones</a:t>
            </a:r>
          </a:p>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El retorno a la medida humana</a:t>
            </a:r>
            <a:r>
              <a:rPr lang="en" sz="1400">
                <a:solidFill>
                  <a:srgbClr val="000000"/>
                </a:solidFill>
                <a:latin typeface="Comic Sans MS"/>
                <a:ea typeface="Comic Sans MS"/>
                <a:cs typeface="Comic Sans MS"/>
                <a:sym typeface="Comic Sans MS"/>
              </a:rPr>
              <a:t>: el hombre renacentista, que conoce a los clásicos y protagoniza  los avances científicos y grandes descubrimientos, se siente el centro del Universo. </a:t>
            </a:r>
          </a:p>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La aportación de una visión unitaria en la obra de arte.</a:t>
            </a:r>
            <a:r>
              <a:rPr lang="en" sz="1400">
                <a:solidFill>
                  <a:srgbClr val="000000"/>
                </a:solidFill>
                <a:latin typeface="Comic Sans MS"/>
                <a:ea typeface="Comic Sans MS"/>
                <a:cs typeface="Comic Sans MS"/>
                <a:sym typeface="Comic Sans MS"/>
              </a:rPr>
              <a:t>  En la obra gótica el espectador debe moverse en el espacio para apreciarlo desde diferentes puntos de vista.  En la obra renacentista se trata de encontrar la unidad.  En la arquitectura, se intenta crear un espacio interior que el espectador puede abarcar de un solo vistazo.  Esto se logra bajando la atura de los techos, subrayando las líneas de perspectiva que dirigen la mirada hacia el fondo. </a:t>
            </a:r>
          </a:p>
          <a:p>
            <a:pPr indent="-317500" lvl="0" marL="457200" rtl="0">
              <a:lnSpc>
                <a:spcPct val="115000"/>
              </a:lnSpc>
              <a:spcBef>
                <a:spcPts val="0"/>
              </a:spcBef>
              <a:buClr>
                <a:srgbClr val="000000"/>
              </a:buClr>
              <a:buSzPct val="100000"/>
              <a:buFont typeface="Arial"/>
            </a:pPr>
            <a:r>
              <a:rPr b="1" lang="en" sz="1400">
                <a:solidFill>
                  <a:srgbClr val="000000"/>
                </a:solidFill>
                <a:latin typeface="Comic Sans MS"/>
                <a:ea typeface="Comic Sans MS"/>
                <a:cs typeface="Comic Sans MS"/>
                <a:sym typeface="Comic Sans MS"/>
              </a:rPr>
              <a:t>La individualidad.</a:t>
            </a:r>
            <a:r>
              <a:rPr lang="en" sz="1400">
                <a:solidFill>
                  <a:srgbClr val="000000"/>
                </a:solidFill>
                <a:latin typeface="Comic Sans MS"/>
                <a:ea typeface="Comic Sans MS"/>
                <a:cs typeface="Comic Sans MS"/>
                <a:sym typeface="Comic Sans MS"/>
              </a:rPr>
              <a:t>  </a:t>
            </a:r>
            <a:r>
              <a:rPr b="1" lang="en" sz="1400">
                <a:solidFill>
                  <a:srgbClr val="000000"/>
                </a:solidFill>
                <a:latin typeface="Comic Sans MS"/>
                <a:ea typeface="Comic Sans MS"/>
                <a:cs typeface="Comic Sans MS"/>
                <a:sym typeface="Comic Sans MS"/>
              </a:rPr>
              <a:t>Desaparece el anonimato artístico y aparece la figura del </a:t>
            </a:r>
            <a:r>
              <a:rPr b="1" i="1" lang="en" sz="1400">
                <a:solidFill>
                  <a:srgbClr val="000000"/>
                </a:solidFill>
                <a:latin typeface="Comic Sans MS"/>
                <a:ea typeface="Comic Sans MS"/>
                <a:cs typeface="Comic Sans MS"/>
                <a:sym typeface="Comic Sans MS"/>
              </a:rPr>
              <a:t>genio.</a:t>
            </a:r>
          </a:p>
          <a:p>
            <a:pPr lvl="0" rtl="0">
              <a:lnSpc>
                <a:spcPct val="115000"/>
              </a:lnSpc>
              <a:spcBef>
                <a:spcPts val="0"/>
              </a:spcBef>
              <a:buNone/>
            </a:pPr>
            <a:r>
              <a:rPr lang="en" sz="1400">
                <a:solidFill>
                  <a:srgbClr val="000000"/>
                </a:solidFill>
                <a:latin typeface="Comic Sans MS"/>
                <a:ea typeface="Comic Sans MS"/>
                <a:cs typeface="Comic Sans MS"/>
                <a:sym typeface="Comic Sans MS"/>
              </a:rPr>
              <a:t>A pesar de su carácter secular, el Renacimiento no supone una ruptura con la religión cristiana ni con la Iglesia sino que las incluye en su visión del mundo. </a:t>
            </a:r>
          </a:p>
          <a:p>
            <a:pPr lvl="0" rtl="0">
              <a:spcBef>
                <a:spcPts val="0"/>
              </a:spcBef>
              <a:buNone/>
            </a:pPr>
            <a:r>
              <a:t/>
            </a:r>
            <a:endParaRPr sz="1400">
              <a:solidFill>
                <a:srgbClr val="000000"/>
              </a:solidFill>
              <a:latin typeface="Comic Sans MS"/>
              <a:ea typeface="Comic Sans MS"/>
              <a:cs typeface="Comic Sans MS"/>
              <a:sym typeface="Comic Sans MS"/>
            </a:endParaRP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