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 flipH="1" rot="10800000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8" name="Shape 28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i="1" sz="2400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i="1" sz="2400"/>
            </a:lvl4pPr>
            <a:lvl5pPr lvl="4" algn="ctr">
              <a:spcBef>
                <a:spcPts val="0"/>
              </a:spcBef>
              <a:buSzPct val="100000"/>
              <a:buNone/>
              <a:defRPr i="1" sz="2400"/>
            </a:lvl5pPr>
            <a:lvl6pPr lvl="5" algn="ctr">
              <a:spcBef>
                <a:spcPts val="0"/>
              </a:spcBef>
              <a:buSzPct val="100000"/>
              <a:buNone/>
              <a:defRPr i="1" sz="2400"/>
            </a:lvl6pPr>
            <a:lvl7pPr lvl="6" algn="ctr">
              <a:spcBef>
                <a:spcPts val="0"/>
              </a:spcBef>
              <a:buSzPct val="100000"/>
              <a:buNone/>
              <a:defRPr i="1" sz="2400"/>
            </a:lvl7pPr>
            <a:lvl8pPr lvl="7" algn="ctr">
              <a:spcBef>
                <a:spcPts val="0"/>
              </a:spcBef>
              <a:buSzPct val="100000"/>
              <a:buNone/>
              <a:defRPr i="1" sz="2400"/>
            </a:lvl8pPr>
            <a:lvl9pPr lvl="8" algn="ctr">
              <a:spcBef>
                <a:spcPts val="0"/>
              </a:spcBef>
              <a:buSzPct val="100000"/>
              <a:buNone/>
              <a:defRPr i="1"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Shape 75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6" name="Shape 76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i="1" sz="24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pathLst>
                <a:path extrusionOk="0" h="4138" w="562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pathLst>
                <a:path extrusionOk="0" h="198" w="412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pathLst>
                <a:path extrusionOk="0" h="60" w="142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pathLst>
                <a:path extrusionOk="0" h="10" w="38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pathLst>
                <a:path extrusionOk="0" h="486" w="1008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pathLst>
                <a:path extrusionOk="0" h="10" w="126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pathLst>
                <a:path extrusionOk="0" h="34" w="144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pathLst>
                <a:path extrusionOk="0" h="42" w="28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pathLst>
                <a:path extrusionOk="0" h="12" w="68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pathLst>
                <a:path extrusionOk="0" h="60" w="114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pathLst>
                <a:path extrusionOk="0" h="66" w="336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pathLst>
                <a:path extrusionOk="0" h="162" w="514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pathLst>
                <a:path extrusionOk="0" h="20" w="88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pathLst>
                <a:path extrusionOk="0" h="2258" w="4338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Shape 2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efinicion.de/arte/" TargetMode="External"/><Relationship Id="rId4" Type="http://schemas.openxmlformats.org/officeDocument/2006/relationships/hyperlink" Target="http://definicion.de/verso/" TargetMode="External"/><Relationship Id="rId5" Type="http://schemas.openxmlformats.org/officeDocument/2006/relationships/hyperlink" Target="http://definicion.de/estrofa/" TargetMode="External"/><Relationship Id="rId6" Type="http://schemas.openxmlformats.org/officeDocument/2006/relationships/hyperlink" Target="http://definicion.de/redondilla/#" TargetMode="External"/><Relationship Id="rId7" Type="http://schemas.openxmlformats.org/officeDocument/2006/relationships/hyperlink" Target="http://definicion.de/redondilla/#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lnSpc>
                <a:spcPct val="109090"/>
              </a:lnSpc>
              <a:spcBef>
                <a:spcPts val="0"/>
              </a:spcBef>
              <a:spcAft>
                <a:spcPts val="2300"/>
              </a:spcAft>
              <a:buClr>
                <a:schemeClr val="dk1"/>
              </a:buClr>
              <a:buSzPct val="40740"/>
              <a:buFont typeface="Arial"/>
              <a:buNone/>
            </a:pPr>
            <a:r>
              <a:rPr b="1" i="1" lang="en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Sor Juana Inés de la Cruz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685800" y="3086100"/>
            <a:ext cx="7772400" cy="107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“Hombres necios que acusáis…”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Una satira filosofica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Hechos importantes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nació en México en 1651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 falleció en 1695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sabía leer y escribir cuando tenía 3 años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 los 16 años, ingresó a un convento y más tarde a la Orden de San Jerónimo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¿Por qué ingresó?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909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era una devota religiosa, en realidad su inclinación por la ordenación, estuvo relacionada con el deseo de no perder sus aficiones intelectuales, de impedir que se la convirtiera (como a todas las mujeres de su época) en una esclava del sexo opuesto, en una mártir de la cocina y las tareas de la casa.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Redondillas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En poesía se clasifican dentro del género de </a:t>
            </a:r>
            <a:r>
              <a:rPr b="1" lang="en" sz="1800">
                <a:solidFill>
                  <a:srgbClr val="BB4B0D"/>
                </a:solidFill>
                <a:hlinkClick r:id="rId3"/>
              </a:rPr>
              <a:t>arte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en" sz="1800">
                <a:solidFill>
                  <a:schemeClr val="dk1"/>
                </a:solidFill>
              </a:rPr>
              <a:t>menor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 aquellos poemas que cuentan con una estructura particular cuyos versos son de ocho sílabas sonoras o menos. A su vez, dentro de esta clasificación existen muchos tipos de estructuras posibles; la más popular es la de </a:t>
            </a:r>
            <a:r>
              <a:rPr b="1" lang="en" sz="1800">
                <a:solidFill>
                  <a:srgbClr val="BB4B0D"/>
                </a:solidFill>
                <a:hlinkClick r:id="rId4"/>
              </a:rPr>
              <a:t>versos </a:t>
            </a:r>
            <a:r>
              <a:rPr b="1" lang="en" sz="1800">
                <a:solidFill>
                  <a:schemeClr val="dk1"/>
                </a:solidFill>
              </a:rPr>
              <a:t>octosílabos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. Dentro de los versos octosílabos se ubica la </a:t>
            </a:r>
            <a:r>
              <a:rPr b="1" lang="en" sz="1800">
                <a:solidFill>
                  <a:schemeClr val="dk1"/>
                </a:solidFill>
              </a:rPr>
              <a:t>redondilla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 que posee </a:t>
            </a:r>
            <a:r>
              <a:rPr b="1" lang="en" sz="1800">
                <a:solidFill>
                  <a:srgbClr val="BB4B0D"/>
                </a:solidFill>
                <a:hlinkClick r:id="rId5"/>
              </a:rPr>
              <a:t>estrofas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 compuestas por cuatro versos de ocho sílabas cada uno con </a:t>
            </a:r>
            <a:r>
              <a:rPr b="1" lang="en" sz="1800">
                <a:solidFill>
                  <a:schemeClr val="dk1"/>
                </a:solidFill>
              </a:rPr>
              <a:t>rima consonante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 de tipo </a:t>
            </a:r>
            <a:r>
              <a:rPr b="1" lang="en" sz="1800">
                <a:solidFill>
                  <a:schemeClr val="dk1"/>
                </a:solidFill>
              </a:rPr>
              <a:t>ABBA</a:t>
            </a:r>
            <a:r>
              <a:rPr lang="en" sz="1800">
                <a:solidFill>
                  <a:schemeClr val="dk1"/>
                </a:solidFill>
              </a:rPr>
              <a:t>  (el </a:t>
            </a:r>
            <a:r>
              <a:rPr lang="en" sz="1800" u="sng">
                <a:solidFill>
                  <a:srgbClr val="006600"/>
                </a:solidFill>
                <a:hlinkClick r:id="rId6"/>
              </a:rPr>
              <a:t>primer</a:t>
            </a:r>
            <a:r>
              <a:rPr lang="en" sz="1800">
                <a:solidFill>
                  <a:schemeClr val="dk1"/>
                </a:solidFill>
              </a:rPr>
              <a:t> verso rima con el cuarto y el segundo con el tercero).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Suele suceder que algunas </a:t>
            </a:r>
            <a:r>
              <a:rPr lang="en" sz="1800" u="sng">
                <a:solidFill>
                  <a:srgbClr val="006600"/>
                </a:solidFill>
                <a:hlinkClick r:id="rId7"/>
              </a:rPr>
              <a:t>personas</a:t>
            </a:r>
            <a:r>
              <a:rPr lang="en" sz="1800">
                <a:solidFill>
                  <a:schemeClr val="dk1"/>
                </a:solidFill>
              </a:rPr>
              <a:t> confunden la redondilla con el </a:t>
            </a:r>
            <a:r>
              <a:rPr b="1" lang="en" sz="1800">
                <a:solidFill>
                  <a:schemeClr val="dk1"/>
                </a:solidFill>
              </a:rPr>
              <a:t>cuarteto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 pero ambos se diferencian con claridad. Si bien el cuarteto también posee una rima consonante de formato ABBA la cantidad de sílabas de cada uno de sus versos es superior a ocho, generalmente endecasílabo; en este caso estaremos frente a un poema de arte mayor.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Recursos literarios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ANTITHESIS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Una antítesis se usa cuando el escritor emplea dos frases de significados opuestos que son cercanos en proximidad la una de la otra.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PARALELISMO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 la literatura el término "paralelismo", se utiliza para referirse a la práctica de combinar de manera conjunta frases de estructura similar relacionadas con palabras o cláusulas.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RETRUECANO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Retruécano 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 </a:t>
            </a: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Conmutación 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es una figura retórica que consiste en </a:t>
            </a: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repetir una frase en sentido inverso.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