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762000" y="1371600"/>
            <a:ext cx="7696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762000" y="3765550"/>
            <a:ext cx="7696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828800"/>
            <a:ext cx="4038599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69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23850" lvl="1" marL="9080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3700" lvl="2" marL="1377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7188" lvl="3" marL="1827213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11163" lvl="4" marL="22971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11163" lvl="5" marL="27543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11163" lvl="6" marL="32115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11162" lvl="7" marL="366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11162" lvl="8" marL="41259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2" type="body"/>
          </p:nvPr>
        </p:nvSpPr>
        <p:spPr>
          <a:xfrm>
            <a:off x="4648200" y="1828800"/>
            <a:ext cx="4038599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5440" lvl="0" marL="469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23850" lvl="1" marL="9080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3700" lvl="2" marL="1377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7188" lvl="3" marL="1827213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11163" lvl="4" marL="22971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11163" lvl="5" marL="27543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11163" lvl="6" marL="32115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11162" lvl="7" marL="36687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11162" lvl="8" marL="4125913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 rot="5400000">
            <a:off x="4859337" y="2303462"/>
            <a:ext cx="559752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 rot="5400000">
            <a:off x="668337" y="322262"/>
            <a:ext cx="5597524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 rot="5400000">
            <a:off x="2420937" y="-134937"/>
            <a:ext cx="43021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63220" lvl="0" marL="469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080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1955" lvl="2" marL="137795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66713" lvl="3" marL="1827213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17513" lvl="4" marL="22971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17513" lvl="5" marL="27543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17513" lvl="6" marL="32115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17512" lvl="7" marL="36687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17512" lvl="8" marL="41259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63220" lvl="0" marL="469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080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1955" lvl="2" marL="137795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□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66713" lvl="3" marL="1827213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17513" lvl="4" marL="22971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17513" lvl="5" marL="27543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17513" lvl="6" marL="32115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17512" lvl="7" marL="36687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17512" lvl="8" marL="4125913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381000" y="990600"/>
            <a:ext cx="76199" cy="51053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7" name="Shape 7"/>
          <p:cNvGrpSpPr/>
          <p:nvPr/>
        </p:nvGrpSpPr>
        <p:grpSpPr>
          <a:xfrm>
            <a:off x="381000" y="304799"/>
            <a:ext cx="8391524" cy="5791200"/>
            <a:chOff x="381000" y="304799"/>
            <a:chExt cx="8391524" cy="5791200"/>
          </a:xfrm>
        </p:grpSpPr>
        <p:sp>
          <p:nvSpPr>
            <p:cNvPr id="8" name="Shape 8"/>
            <p:cNvSpPr txBox="1"/>
            <p:nvPr/>
          </p:nvSpPr>
          <p:spPr>
            <a:xfrm flipH="1" rot="10800000">
              <a:off x="8312150" y="304799"/>
              <a:ext cx="457200" cy="4572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" name="Shape 9"/>
            <p:cNvSpPr txBox="1"/>
            <p:nvPr/>
          </p:nvSpPr>
          <p:spPr>
            <a:xfrm flipH="1" rot="10800000">
              <a:off x="381000" y="304799"/>
              <a:ext cx="7943849" cy="45720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Shape 10"/>
            <p:cNvSpPr txBox="1"/>
            <p:nvPr/>
          </p:nvSpPr>
          <p:spPr>
            <a:xfrm flipH="1" rot="10800000">
              <a:off x="381000" y="761999"/>
              <a:ext cx="7943849" cy="2286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" name="Shape 11"/>
            <p:cNvSpPr txBox="1"/>
            <p:nvPr/>
          </p:nvSpPr>
          <p:spPr>
            <a:xfrm flipH="1" rot="10800000">
              <a:off x="8321675" y="761999"/>
              <a:ext cx="447674" cy="22860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" name="Shape 12"/>
            <p:cNvCxnSpPr/>
            <p:nvPr/>
          </p:nvCxnSpPr>
          <p:spPr>
            <a:xfrm rot="10800000">
              <a:off x="762000" y="3581400"/>
              <a:ext cx="769619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13" name="Shape 13"/>
            <p:cNvSpPr txBox="1"/>
            <p:nvPr/>
          </p:nvSpPr>
          <p:spPr>
            <a:xfrm>
              <a:off x="381000" y="304800"/>
              <a:ext cx="8391524" cy="5791200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4" name="Shape 14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7660" lvl="0" marL="469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04800" lvl="1" marL="9080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77189" lvl="2" marL="1377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7663" lvl="3" marL="182721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404813" lvl="4" marL="22971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404813" lvl="5" marL="27543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404813" lvl="6" marL="32115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404812" lvl="7" marL="36687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404812" lvl="8" marL="412591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□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8400"/>
            <a:ext cx="167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31" name="Shape 31"/>
          <p:cNvGrpSpPr/>
          <p:nvPr/>
        </p:nvGrpSpPr>
        <p:grpSpPr>
          <a:xfrm>
            <a:off x="279400" y="152400"/>
            <a:ext cx="8686800" cy="1600200"/>
            <a:chOff x="279400" y="152400"/>
            <a:chExt cx="8686800" cy="1600200"/>
          </a:xfrm>
        </p:grpSpPr>
        <p:cxnSp>
          <p:nvCxnSpPr>
            <p:cNvPr id="32" name="Shape 32"/>
            <p:cNvCxnSpPr/>
            <p:nvPr/>
          </p:nvCxnSpPr>
          <p:spPr>
            <a:xfrm rot="10800000">
              <a:off x="457200" y="1752600"/>
              <a:ext cx="8305799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33" name="Shape 33"/>
            <p:cNvSpPr txBox="1"/>
            <p:nvPr/>
          </p:nvSpPr>
          <p:spPr>
            <a:xfrm>
              <a:off x="8737600" y="152400"/>
              <a:ext cx="228600" cy="2286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279400" y="152400"/>
              <a:ext cx="8455025" cy="22860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279400" y="381000"/>
              <a:ext cx="8455025" cy="139699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8737600" y="382587"/>
              <a:ext cx="228600" cy="136524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762000" y="1371600"/>
            <a:ext cx="7696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5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Romances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762000" y="3765550"/>
            <a:ext cx="7696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edad media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Fondos históricos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9900" lvl="0" marL="469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Popular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Arte nacional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Cantares de gesta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Juglares y trovadores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Fragmentos 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Tipos de Romances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Histórico/Fronterizo</a:t>
            </a:r>
          </a:p>
          <a:p>
            <a:pPr indent="-476250" lvl="2" marL="1377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64999"/>
              <a:buFont typeface="Noto Sans Symbols"/>
              <a:buChar char="□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Llanto doloroso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Lírico/Novelesco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anónimo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Estructura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9900" lvl="0" marL="469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Estribillo explosivo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Reforzar el mensaje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Intercalado/en media res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Octosílabos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Musicalidad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Ritmo de la realidad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Asonancia xaxaxaxa…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Rima la a para expresar sorpresa y dolor (¡Ah!) por haber perdido Alhama</a:t>
            </a:r>
          </a:p>
          <a:p>
            <a:pPr indent="-476250" lvl="2" marL="137795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predecir la pérdida de la Granada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Uso de diálogo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Producir voz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Extraer otros puntos de vista</a:t>
            </a:r>
          </a:p>
          <a:p>
            <a:pPr indent="-476250" lvl="2" marL="137795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Voz poética</a:t>
            </a:r>
          </a:p>
          <a:p>
            <a:pPr indent="-476250" lvl="2" marL="137795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Alfaquí</a:t>
            </a:r>
          </a:p>
          <a:p>
            <a:pPr indent="-476250" lvl="2" marL="1377950" marR="0" rtl="0" algn="l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ct val="65000"/>
              <a:buFont typeface="Noto Sans Symbols"/>
              <a:buChar char="□"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Rey moro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Apóstrofe</a:t>
            </a:r>
          </a:p>
          <a:p>
            <a:pPr indent="-469900" lvl="0" marL="46990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Sinalefa</a:t>
            </a:r>
          </a:p>
          <a:p>
            <a:pPr indent="-438150" lvl="1" marL="908050" marR="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 mantener la musicalidad de los versos</a:t>
            </a:r>
          </a:p>
          <a:p>
            <a:pPr indent="-469900" lvl="0" marL="4699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Bibliografía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99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□"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Rice University Summer AP Conference, 24 July 2003, Yolanda Soliz (Lead Consultant)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